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86" r:id="rId4"/>
    <p:sldId id="284" r:id="rId5"/>
    <p:sldId id="285" r:id="rId6"/>
    <p:sldId id="293" r:id="rId7"/>
    <p:sldId id="294" r:id="rId8"/>
    <p:sldId id="305" r:id="rId9"/>
    <p:sldId id="307" r:id="rId10"/>
    <p:sldId id="300" r:id="rId11"/>
    <p:sldId id="302" r:id="rId12"/>
    <p:sldId id="301" r:id="rId13"/>
    <p:sldId id="265" r:id="rId14"/>
    <p:sldId id="279" r:id="rId15"/>
    <p:sldId id="259" r:id="rId16"/>
    <p:sldId id="295" r:id="rId17"/>
    <p:sldId id="298" r:id="rId18"/>
    <p:sldId id="299" r:id="rId19"/>
    <p:sldId id="296" r:id="rId20"/>
    <p:sldId id="306" r:id="rId21"/>
    <p:sldId id="304" r:id="rId22"/>
    <p:sldId id="288" r:id="rId23"/>
    <p:sldId id="289" r:id="rId24"/>
    <p:sldId id="290" r:id="rId25"/>
    <p:sldId id="291" r:id="rId26"/>
    <p:sldId id="292" r:id="rId27"/>
    <p:sldId id="258" r:id="rId28"/>
    <p:sldId id="260" r:id="rId29"/>
    <p:sldId id="261" r:id="rId30"/>
    <p:sldId id="263" r:id="rId31"/>
    <p:sldId id="274" r:id="rId32"/>
    <p:sldId id="264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5" r:id="rId42"/>
    <p:sldId id="276" r:id="rId43"/>
    <p:sldId id="277" r:id="rId44"/>
    <p:sldId id="278" r:id="rId45"/>
    <p:sldId id="280" r:id="rId46"/>
    <p:sldId id="281" r:id="rId47"/>
    <p:sldId id="282" r:id="rId48"/>
    <p:sldId id="283" r:id="rId49"/>
  </p:sldIdLst>
  <p:sldSz cx="9144000" cy="5143500" type="screen16x9"/>
  <p:notesSz cx="6858000" cy="9144000"/>
  <p:embeddedFontLst>
    <p:embeddedFont>
      <p:font typeface="Dosis" pitchFamily="2" charset="77"/>
      <p:regular r:id="rId51"/>
      <p:bold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A2ABD6-E881-40A7-A8E7-F221EF95FAEF}">
  <a:tblStyle styleId="{0CA2ABD6-E881-40A7-A8E7-F221EF95F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5"/>
    <p:restoredTop sz="85565"/>
  </p:normalViewPr>
  <p:slideViewPr>
    <p:cSldViewPr snapToGrid="0" snapToObjects="1">
      <p:cViewPr varScale="1">
        <p:scale>
          <a:sx n="111" d="100"/>
          <a:sy n="111" d="100"/>
        </p:scale>
        <p:origin x="1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529A3-EB10-7E4E-9571-602881557F8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F4566C-6B97-C241-880C-379BD53AE5A8}">
      <dgm:prSet/>
      <dgm:spPr/>
      <dgm:t>
        <a:bodyPr/>
        <a:lstStyle/>
        <a:p>
          <a:r>
            <a:rPr lang="en-US" b="0" i="0" dirty="0"/>
            <a:t>STANDARDIZED</a:t>
          </a:r>
          <a:endParaRPr lang="en-US" dirty="0"/>
        </a:p>
      </dgm:t>
    </dgm:pt>
    <dgm:pt modelId="{77D52C0C-CE2F-E948-94AC-A60275C4D364}" type="parTrans" cxnId="{144855D8-C313-734F-9C1D-6344E9E60B7A}">
      <dgm:prSet/>
      <dgm:spPr/>
      <dgm:t>
        <a:bodyPr/>
        <a:lstStyle/>
        <a:p>
          <a:endParaRPr lang="en-US"/>
        </a:p>
      </dgm:t>
    </dgm:pt>
    <dgm:pt modelId="{1FF34B94-26B5-7F4E-8270-8419FB62D2D1}" type="sibTrans" cxnId="{144855D8-C313-734F-9C1D-6344E9E60B7A}">
      <dgm:prSet/>
      <dgm:spPr/>
      <dgm:t>
        <a:bodyPr/>
        <a:lstStyle/>
        <a:p>
          <a:endParaRPr lang="en-US"/>
        </a:p>
      </dgm:t>
    </dgm:pt>
    <dgm:pt modelId="{072A27A2-EFA2-484B-8A39-FD366C7E5F76}">
      <dgm:prSet/>
      <dgm:spPr/>
      <dgm:t>
        <a:bodyPr/>
        <a:lstStyle/>
        <a:p>
          <a:r>
            <a:rPr lang="en-US" b="0" i="0" dirty="0"/>
            <a:t>SMOTE/ADASYN</a:t>
          </a:r>
        </a:p>
        <a:p>
          <a:r>
            <a:rPr lang="en-US" b="0" i="0" dirty="0"/>
            <a:t>(80:20) </a:t>
          </a:r>
          <a:endParaRPr lang="en-US" dirty="0"/>
        </a:p>
      </dgm:t>
    </dgm:pt>
    <dgm:pt modelId="{0A801D1E-960C-4947-B2CC-99294EC1F16F}" type="parTrans" cxnId="{6B0E65C7-24C4-7A41-99F7-627B3521FC53}">
      <dgm:prSet/>
      <dgm:spPr/>
      <dgm:t>
        <a:bodyPr/>
        <a:lstStyle/>
        <a:p>
          <a:endParaRPr lang="en-US"/>
        </a:p>
      </dgm:t>
    </dgm:pt>
    <dgm:pt modelId="{4970FC31-C1E3-F94E-A43C-B3DBA0AE4AC1}" type="sibTrans" cxnId="{6B0E65C7-24C4-7A41-99F7-627B3521FC53}">
      <dgm:prSet/>
      <dgm:spPr/>
      <dgm:t>
        <a:bodyPr/>
        <a:lstStyle/>
        <a:p>
          <a:endParaRPr lang="en-US"/>
        </a:p>
      </dgm:t>
    </dgm:pt>
    <dgm:pt modelId="{C4ED9711-7555-8D45-B10B-BDA844C88AE3}">
      <dgm:prSet/>
      <dgm:spPr/>
      <dgm:t>
        <a:bodyPr/>
        <a:lstStyle/>
        <a:p>
          <a:r>
            <a:rPr lang="en-US" b="0" i="0" dirty="0"/>
            <a:t>ROC/AUC</a:t>
          </a:r>
          <a:endParaRPr lang="en-US" dirty="0"/>
        </a:p>
      </dgm:t>
    </dgm:pt>
    <dgm:pt modelId="{1CF57C30-A41C-744A-B97C-4F0E1C318E40}" type="parTrans" cxnId="{B69D985C-90CD-9345-9779-F10E4C5A1821}">
      <dgm:prSet/>
      <dgm:spPr/>
      <dgm:t>
        <a:bodyPr/>
        <a:lstStyle/>
        <a:p>
          <a:endParaRPr lang="en-US"/>
        </a:p>
      </dgm:t>
    </dgm:pt>
    <dgm:pt modelId="{2A58B388-4C02-7949-8038-CCCB9050D817}" type="sibTrans" cxnId="{B69D985C-90CD-9345-9779-F10E4C5A1821}">
      <dgm:prSet/>
      <dgm:spPr/>
      <dgm:t>
        <a:bodyPr/>
        <a:lstStyle/>
        <a:p>
          <a:endParaRPr lang="en-US"/>
        </a:p>
      </dgm:t>
    </dgm:pt>
    <dgm:pt modelId="{F2E99937-ECFB-1440-AA41-9B57E4A72AE4}">
      <dgm:prSet/>
      <dgm:spPr/>
      <dgm:t>
        <a:bodyPr/>
        <a:lstStyle/>
        <a:p>
          <a:r>
            <a:rPr lang="en-US" b="0" i="0" dirty="0"/>
            <a:t>GRIDSEARCH CV</a:t>
          </a:r>
          <a:endParaRPr lang="en-US" dirty="0"/>
        </a:p>
      </dgm:t>
    </dgm:pt>
    <dgm:pt modelId="{531BF4AB-3FF9-5C46-B7C9-3371FBAB0E4F}" type="parTrans" cxnId="{EA6C3D1D-994E-C444-8A88-B32230EE81FA}">
      <dgm:prSet/>
      <dgm:spPr/>
      <dgm:t>
        <a:bodyPr/>
        <a:lstStyle/>
        <a:p>
          <a:endParaRPr lang="en-US"/>
        </a:p>
      </dgm:t>
    </dgm:pt>
    <dgm:pt modelId="{217FF49A-A3BD-3348-BCC9-8C40FD2E94C2}" type="sibTrans" cxnId="{EA6C3D1D-994E-C444-8A88-B32230EE81FA}">
      <dgm:prSet/>
      <dgm:spPr/>
      <dgm:t>
        <a:bodyPr/>
        <a:lstStyle/>
        <a:p>
          <a:endParaRPr lang="en-US"/>
        </a:p>
      </dgm:t>
    </dgm:pt>
    <dgm:pt modelId="{E79476AE-21DC-9F4F-B89F-36A506C1DA51}" type="pres">
      <dgm:prSet presAssocID="{A98529A3-EB10-7E4E-9571-602881557F88}" presName="CompostProcess" presStyleCnt="0">
        <dgm:presLayoutVars>
          <dgm:dir/>
          <dgm:resizeHandles val="exact"/>
        </dgm:presLayoutVars>
      </dgm:prSet>
      <dgm:spPr/>
    </dgm:pt>
    <dgm:pt modelId="{D9BDFF29-182E-6A49-BF51-6FF690438036}" type="pres">
      <dgm:prSet presAssocID="{A98529A3-EB10-7E4E-9571-602881557F88}" presName="arrow" presStyleLbl="bgShp" presStyleIdx="0" presStyleCnt="1"/>
      <dgm:spPr/>
    </dgm:pt>
    <dgm:pt modelId="{26523BCE-EC8C-3840-92A7-9045973AE737}" type="pres">
      <dgm:prSet presAssocID="{A98529A3-EB10-7E4E-9571-602881557F88}" presName="linearProcess" presStyleCnt="0"/>
      <dgm:spPr/>
    </dgm:pt>
    <dgm:pt modelId="{1BCC5021-0165-4E4C-A234-9DC5812944BC}" type="pres">
      <dgm:prSet presAssocID="{ECF4566C-6B97-C241-880C-379BD53AE5A8}" presName="textNode" presStyleLbl="node1" presStyleIdx="0" presStyleCnt="4">
        <dgm:presLayoutVars>
          <dgm:bulletEnabled val="1"/>
        </dgm:presLayoutVars>
      </dgm:prSet>
      <dgm:spPr/>
    </dgm:pt>
    <dgm:pt modelId="{05DAE36D-4B63-9B4E-AC48-B19DE59090C7}" type="pres">
      <dgm:prSet presAssocID="{1FF34B94-26B5-7F4E-8270-8419FB62D2D1}" presName="sibTrans" presStyleCnt="0"/>
      <dgm:spPr/>
    </dgm:pt>
    <dgm:pt modelId="{2F2D1EF1-808D-D04D-B85F-239AF6EB4AE6}" type="pres">
      <dgm:prSet presAssocID="{072A27A2-EFA2-484B-8A39-FD366C7E5F76}" presName="textNode" presStyleLbl="node1" presStyleIdx="1" presStyleCnt="4">
        <dgm:presLayoutVars>
          <dgm:bulletEnabled val="1"/>
        </dgm:presLayoutVars>
      </dgm:prSet>
      <dgm:spPr/>
    </dgm:pt>
    <dgm:pt modelId="{3162908C-21F7-BE4B-9420-FE5C59F67B56}" type="pres">
      <dgm:prSet presAssocID="{4970FC31-C1E3-F94E-A43C-B3DBA0AE4AC1}" presName="sibTrans" presStyleCnt="0"/>
      <dgm:spPr/>
    </dgm:pt>
    <dgm:pt modelId="{4949A1BF-51A4-984C-82C2-85ED7FF59954}" type="pres">
      <dgm:prSet presAssocID="{C4ED9711-7555-8D45-B10B-BDA844C88AE3}" presName="textNode" presStyleLbl="node1" presStyleIdx="2" presStyleCnt="4">
        <dgm:presLayoutVars>
          <dgm:bulletEnabled val="1"/>
        </dgm:presLayoutVars>
      </dgm:prSet>
      <dgm:spPr/>
    </dgm:pt>
    <dgm:pt modelId="{89D50D82-7221-2344-A670-86EC15D9E3DE}" type="pres">
      <dgm:prSet presAssocID="{2A58B388-4C02-7949-8038-CCCB9050D817}" presName="sibTrans" presStyleCnt="0"/>
      <dgm:spPr/>
    </dgm:pt>
    <dgm:pt modelId="{66A511FC-9543-7142-91BB-FE2DAAE702E3}" type="pres">
      <dgm:prSet presAssocID="{F2E99937-ECFB-1440-AA41-9B57E4A72AE4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A6C3D1D-994E-C444-8A88-B32230EE81FA}" srcId="{A98529A3-EB10-7E4E-9571-602881557F88}" destId="{F2E99937-ECFB-1440-AA41-9B57E4A72AE4}" srcOrd="3" destOrd="0" parTransId="{531BF4AB-3FF9-5C46-B7C9-3371FBAB0E4F}" sibTransId="{217FF49A-A3BD-3348-BCC9-8C40FD2E94C2}"/>
    <dgm:cxn modelId="{79A19824-3129-C849-85F7-7F1D59AE4F9E}" type="presOf" srcId="{C4ED9711-7555-8D45-B10B-BDA844C88AE3}" destId="{4949A1BF-51A4-984C-82C2-85ED7FF59954}" srcOrd="0" destOrd="0" presId="urn:microsoft.com/office/officeart/2005/8/layout/hProcess9"/>
    <dgm:cxn modelId="{058D765C-CB8D-4B4B-A8AD-1995F781B64A}" type="presOf" srcId="{A98529A3-EB10-7E4E-9571-602881557F88}" destId="{E79476AE-21DC-9F4F-B89F-36A506C1DA51}" srcOrd="0" destOrd="0" presId="urn:microsoft.com/office/officeart/2005/8/layout/hProcess9"/>
    <dgm:cxn modelId="{B69D985C-90CD-9345-9779-F10E4C5A1821}" srcId="{A98529A3-EB10-7E4E-9571-602881557F88}" destId="{C4ED9711-7555-8D45-B10B-BDA844C88AE3}" srcOrd="2" destOrd="0" parTransId="{1CF57C30-A41C-744A-B97C-4F0E1C318E40}" sibTransId="{2A58B388-4C02-7949-8038-CCCB9050D817}"/>
    <dgm:cxn modelId="{D323D7A8-97A1-2A4D-8621-1F6281B6FBF8}" type="presOf" srcId="{F2E99937-ECFB-1440-AA41-9B57E4A72AE4}" destId="{66A511FC-9543-7142-91BB-FE2DAAE702E3}" srcOrd="0" destOrd="0" presId="urn:microsoft.com/office/officeart/2005/8/layout/hProcess9"/>
    <dgm:cxn modelId="{6B0E65C7-24C4-7A41-99F7-627B3521FC53}" srcId="{A98529A3-EB10-7E4E-9571-602881557F88}" destId="{072A27A2-EFA2-484B-8A39-FD366C7E5F76}" srcOrd="1" destOrd="0" parTransId="{0A801D1E-960C-4947-B2CC-99294EC1F16F}" sibTransId="{4970FC31-C1E3-F94E-A43C-B3DBA0AE4AC1}"/>
    <dgm:cxn modelId="{ABBCA5D4-7D96-B941-B5C0-5CBD42DE94B6}" type="presOf" srcId="{ECF4566C-6B97-C241-880C-379BD53AE5A8}" destId="{1BCC5021-0165-4E4C-A234-9DC5812944BC}" srcOrd="0" destOrd="0" presId="urn:microsoft.com/office/officeart/2005/8/layout/hProcess9"/>
    <dgm:cxn modelId="{144855D8-C313-734F-9C1D-6344E9E60B7A}" srcId="{A98529A3-EB10-7E4E-9571-602881557F88}" destId="{ECF4566C-6B97-C241-880C-379BD53AE5A8}" srcOrd="0" destOrd="0" parTransId="{77D52C0C-CE2F-E948-94AC-A60275C4D364}" sibTransId="{1FF34B94-26B5-7F4E-8270-8419FB62D2D1}"/>
    <dgm:cxn modelId="{80D0E5FD-894A-D048-B561-F2C81A51F16E}" type="presOf" srcId="{072A27A2-EFA2-484B-8A39-FD366C7E5F76}" destId="{2F2D1EF1-808D-D04D-B85F-239AF6EB4AE6}" srcOrd="0" destOrd="0" presId="urn:microsoft.com/office/officeart/2005/8/layout/hProcess9"/>
    <dgm:cxn modelId="{EFF06478-4E8A-3447-BDD8-F20C4E0AB869}" type="presParOf" srcId="{E79476AE-21DC-9F4F-B89F-36A506C1DA51}" destId="{D9BDFF29-182E-6A49-BF51-6FF690438036}" srcOrd="0" destOrd="0" presId="urn:microsoft.com/office/officeart/2005/8/layout/hProcess9"/>
    <dgm:cxn modelId="{5755671F-9692-DE44-ADE6-A810A709F44D}" type="presParOf" srcId="{E79476AE-21DC-9F4F-B89F-36A506C1DA51}" destId="{26523BCE-EC8C-3840-92A7-9045973AE737}" srcOrd="1" destOrd="0" presId="urn:microsoft.com/office/officeart/2005/8/layout/hProcess9"/>
    <dgm:cxn modelId="{0F911C44-D29A-0246-90B0-279F5A9E0615}" type="presParOf" srcId="{26523BCE-EC8C-3840-92A7-9045973AE737}" destId="{1BCC5021-0165-4E4C-A234-9DC5812944BC}" srcOrd="0" destOrd="0" presId="urn:microsoft.com/office/officeart/2005/8/layout/hProcess9"/>
    <dgm:cxn modelId="{095D7962-C80F-7A4D-AC14-1825D7BA0CAF}" type="presParOf" srcId="{26523BCE-EC8C-3840-92A7-9045973AE737}" destId="{05DAE36D-4B63-9B4E-AC48-B19DE59090C7}" srcOrd="1" destOrd="0" presId="urn:microsoft.com/office/officeart/2005/8/layout/hProcess9"/>
    <dgm:cxn modelId="{9D37A9D4-9656-F444-92CD-576C38829E0D}" type="presParOf" srcId="{26523BCE-EC8C-3840-92A7-9045973AE737}" destId="{2F2D1EF1-808D-D04D-B85F-239AF6EB4AE6}" srcOrd="2" destOrd="0" presId="urn:microsoft.com/office/officeart/2005/8/layout/hProcess9"/>
    <dgm:cxn modelId="{7F94EA4A-D3BE-C34F-B09E-6F029DDA0B56}" type="presParOf" srcId="{26523BCE-EC8C-3840-92A7-9045973AE737}" destId="{3162908C-21F7-BE4B-9420-FE5C59F67B56}" srcOrd="3" destOrd="0" presId="urn:microsoft.com/office/officeart/2005/8/layout/hProcess9"/>
    <dgm:cxn modelId="{644D4A95-AD7D-FE4E-9FC9-F9E4D6007664}" type="presParOf" srcId="{26523BCE-EC8C-3840-92A7-9045973AE737}" destId="{4949A1BF-51A4-984C-82C2-85ED7FF59954}" srcOrd="4" destOrd="0" presId="urn:microsoft.com/office/officeart/2005/8/layout/hProcess9"/>
    <dgm:cxn modelId="{2E90E041-5485-2E4F-B794-67E292D49F8C}" type="presParOf" srcId="{26523BCE-EC8C-3840-92A7-9045973AE737}" destId="{89D50D82-7221-2344-A670-86EC15D9E3DE}" srcOrd="5" destOrd="0" presId="urn:microsoft.com/office/officeart/2005/8/layout/hProcess9"/>
    <dgm:cxn modelId="{7E8BDBC0-F80D-514A-B10B-1595C2383C81}" type="presParOf" srcId="{26523BCE-EC8C-3840-92A7-9045973AE737}" destId="{66A511FC-9543-7142-91BB-FE2DAAE702E3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DFF29-182E-6A49-BF51-6FF690438036}">
      <dsp:nvSpPr>
        <dsp:cNvPr id="0" name=""/>
        <dsp:cNvSpPr/>
      </dsp:nvSpPr>
      <dsp:spPr>
        <a:xfrm>
          <a:off x="573902" y="0"/>
          <a:ext cx="6504228" cy="26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C5021-0165-4E4C-A234-9DC5812944BC}">
      <dsp:nvSpPr>
        <dsp:cNvPr id="0" name=""/>
        <dsp:cNvSpPr/>
      </dsp:nvSpPr>
      <dsp:spPr>
        <a:xfrm>
          <a:off x="6725" y="785600"/>
          <a:ext cx="1834265" cy="104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STANDARDIZED</a:t>
          </a:r>
          <a:endParaRPr lang="en-US" sz="1500" kern="1200" dirty="0"/>
        </a:p>
      </dsp:txBody>
      <dsp:txXfrm>
        <a:off x="57858" y="836733"/>
        <a:ext cx="1731999" cy="945200"/>
      </dsp:txXfrm>
    </dsp:sp>
    <dsp:sp modelId="{2F2D1EF1-808D-D04D-B85F-239AF6EB4AE6}">
      <dsp:nvSpPr>
        <dsp:cNvPr id="0" name=""/>
        <dsp:cNvSpPr/>
      </dsp:nvSpPr>
      <dsp:spPr>
        <a:xfrm>
          <a:off x="1941498" y="785600"/>
          <a:ext cx="1834265" cy="104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SMOTE/ADASYN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(80:20) </a:t>
          </a:r>
          <a:endParaRPr lang="en-US" sz="1500" kern="1200" dirty="0"/>
        </a:p>
      </dsp:txBody>
      <dsp:txXfrm>
        <a:off x="1992631" y="836733"/>
        <a:ext cx="1731999" cy="945200"/>
      </dsp:txXfrm>
    </dsp:sp>
    <dsp:sp modelId="{4949A1BF-51A4-984C-82C2-85ED7FF59954}">
      <dsp:nvSpPr>
        <dsp:cNvPr id="0" name=""/>
        <dsp:cNvSpPr/>
      </dsp:nvSpPr>
      <dsp:spPr>
        <a:xfrm>
          <a:off x="3876270" y="785600"/>
          <a:ext cx="1834265" cy="104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ROC/AUC</a:t>
          </a:r>
          <a:endParaRPr lang="en-US" sz="1500" kern="1200" dirty="0"/>
        </a:p>
      </dsp:txBody>
      <dsp:txXfrm>
        <a:off x="3927403" y="836733"/>
        <a:ext cx="1731999" cy="945200"/>
      </dsp:txXfrm>
    </dsp:sp>
    <dsp:sp modelId="{66A511FC-9543-7142-91BB-FE2DAAE702E3}">
      <dsp:nvSpPr>
        <dsp:cNvPr id="0" name=""/>
        <dsp:cNvSpPr/>
      </dsp:nvSpPr>
      <dsp:spPr>
        <a:xfrm>
          <a:off x="5811043" y="785600"/>
          <a:ext cx="1834265" cy="104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GRIDSEARCH CV</a:t>
          </a:r>
          <a:endParaRPr lang="en-US" sz="1500" kern="1200" dirty="0"/>
        </a:p>
      </dsp:txBody>
      <dsp:txXfrm>
        <a:off x="5862176" y="836733"/>
        <a:ext cx="1731999" cy="945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Talking employee churn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problem thru IBM case study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Chose Logistic Regression as classification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Recall score I was looking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69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aseline="0" dirty="0"/>
              <a:t>False Positives  - higher in sensitive model</a:t>
            </a:r>
          </a:p>
          <a:p>
            <a:r>
              <a:rPr lang="en-US" sz="1100" baseline="0" dirty="0"/>
              <a:t>Not detrimental – have the opportunity to reach out or resurvey these employees</a:t>
            </a:r>
          </a:p>
          <a:p>
            <a:r>
              <a:rPr lang="en-US" sz="1100" baseline="0" dirty="0"/>
              <a:t>Plot precision recall curve and selected threshold of 30% - maximize recall - False Positives of employees who churn but won’t, without tanking precision too badly</a:t>
            </a:r>
          </a:p>
        </p:txBody>
      </p:sp>
    </p:spTree>
    <p:extLst>
      <p:ext uri="{BB962C8B-B14F-4D97-AF65-F5344CB8AC3E}">
        <p14:creationId xmlns:p14="http://schemas.microsoft.com/office/powerpoint/2010/main" val="3175164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aseline="0" dirty="0"/>
              <a:t>Skeleton of Flask App, client can use to predict if an employee will churn or not</a:t>
            </a:r>
          </a:p>
          <a:p>
            <a:r>
              <a:rPr lang="en-US" sz="1100" baseline="0" dirty="0"/>
              <a:t>Tailor response accordingly</a:t>
            </a:r>
          </a:p>
        </p:txBody>
      </p:sp>
    </p:spTree>
    <p:extLst>
      <p:ext uri="{BB962C8B-B14F-4D97-AF65-F5344CB8AC3E}">
        <p14:creationId xmlns:p14="http://schemas.microsoft.com/office/powerpoint/2010/main" val="3440686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Attributing factors to employee churn for this dataset – age, distance from home, work life balance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Don’t be afraid of higher false positives – can always reach out or resurvey those individuals – better to catch someone before they give notice and company  incurs turnover cost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Standardized and reduced features logistic regression highest</a:t>
            </a:r>
          </a:p>
        </p:txBody>
      </p:sp>
    </p:spTree>
    <p:extLst>
      <p:ext uri="{BB962C8B-B14F-4D97-AF65-F5344CB8AC3E}">
        <p14:creationId xmlns:p14="http://schemas.microsoft.com/office/powerpoint/2010/main" val="197450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SMOTE when down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95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ADASYN went down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64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Precision recall curve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Beta between 0-1, recall more important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threshold at 30%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4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care?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Precision recall curve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Beta between 0-1, recall more important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threshold at 30%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54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Bottom Line – Expensive when employees Churn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-which leads me to my objective and goals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199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assist IBM with predicting employee churn – 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Classification Model Selection</a:t>
            </a:r>
          </a:p>
          <a:p>
            <a:r>
              <a:rPr lang="en-US" dirty="0"/>
              <a:t>Which will give IBM the power to continue to predict employee churn at will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633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aseline="0" dirty="0"/>
              <a:t>Dataset - IBM HR Analytics Employee Attrition &amp; Performance</a:t>
            </a:r>
          </a:p>
          <a:p>
            <a:r>
              <a:rPr lang="en-US" sz="1100" baseline="0" dirty="0"/>
              <a:t>Compare ROC/AUC socres</a:t>
            </a:r>
          </a:p>
          <a:p>
            <a:r>
              <a:rPr lang="en-US" sz="1100" baseline="0" dirty="0"/>
              <a:t>Focus on recall because want to catch as many employees that will potentially churn as possible</a:t>
            </a:r>
          </a:p>
          <a:p>
            <a:r>
              <a:rPr lang="en-US" sz="1100" baseline="0" dirty="0"/>
              <a:t>Tableau/Flask to help visualize </a:t>
            </a:r>
          </a:p>
        </p:txBody>
      </p:sp>
    </p:spTree>
    <p:extLst>
      <p:ext uri="{BB962C8B-B14F-4D97-AF65-F5344CB8AC3E}">
        <p14:creationId xmlns:p14="http://schemas.microsoft.com/office/powerpoint/2010/main" val="2966408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just get a baseline I plotted data on an ROC_AUC curve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SVC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RFC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AUC 0.849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35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ROC/AUC score was similar for Random Forest – decided to use this classifier to select my features as it’s highly interpretable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Started with 52 features and got rid of just a bit of noise at the bottom, to increase my ROC_AUC socres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50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EDA of some of top features</a:t>
            </a:r>
          </a:p>
          <a:p>
            <a:pPr lvl="1"/>
            <a:r>
              <a:rPr lang="en-US" dirty="0"/>
              <a:t>Median Total working years - 7 years</a:t>
            </a:r>
          </a:p>
          <a:p>
            <a:pPr lvl="1"/>
            <a:r>
              <a:rPr lang="en-US" dirty="0"/>
              <a:t>7 year itch</a:t>
            </a:r>
          </a:p>
          <a:p>
            <a:r>
              <a:rPr lang="en-US" dirty="0"/>
              <a:t>Median Age for employee churn</a:t>
            </a:r>
          </a:p>
          <a:p>
            <a:pPr lvl="1"/>
            <a:r>
              <a:rPr lang="en-US" dirty="0"/>
              <a:t>Women 31</a:t>
            </a:r>
          </a:p>
          <a:p>
            <a:pPr lvl="1"/>
            <a:r>
              <a:rPr lang="en-US" dirty="0"/>
              <a:t>Men 32 - quarter life crisis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dirty="0"/>
              <a:t>Median Age for employee churn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endParaRPr lang="en-US" dirty="0"/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dirty="0"/>
              <a:t>Distance from home</a:t>
            </a:r>
          </a:p>
          <a:p>
            <a:pPr marL="1371600" marR="0" lvl="2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dirty="0"/>
              <a:t>Women further away more likely to churn</a:t>
            </a:r>
          </a:p>
          <a:p>
            <a:pPr marL="1371600" marR="0" lvl="2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r>
              <a:rPr lang="en-US" dirty="0"/>
              <a:t>Men seem to like working further away from home...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tabLst/>
              <a:defRPr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0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upsampling models w/ SMOTE/ADASYN – but when plotted on ROC/AUC scores went down, so didn’t end up upsampling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Tuned hyperparameters with GridSearch CV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537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0070C0">
              <a:alpha val="8538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Google Shape;91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70C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l" t="t" r="r" b="b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4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28;p4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Google Shape;53;p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Google Shape;65;p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p8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9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9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9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" name="Google Shape;78;p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3" name="Google Shape;83;p10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0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0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0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1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tartupstockphotos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osi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aterial.google.com/resources/roboto-noto-fonts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1028474" y="0"/>
            <a:ext cx="7190851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CLASSIFICATION: </a:t>
            </a:r>
            <a:br>
              <a:rPr lang="en" sz="4800" dirty="0"/>
            </a:br>
            <a:r>
              <a:rPr lang="en" sz="4800" dirty="0"/>
              <a:t>EMPLOYEE CHURN </a:t>
            </a:r>
            <a:endParaRPr dirty="0"/>
          </a:p>
        </p:txBody>
      </p:sp>
      <p:sp>
        <p:nvSpPr>
          <p:cNvPr id="3" name="Google Shape;105;p13">
            <a:extLst>
              <a:ext uri="{FF2B5EF4-FFF2-40B4-BE49-F238E27FC236}">
                <a16:creationId xmlns:a16="http://schemas.microsoft.com/office/drawing/2014/main" id="{4492CDBB-EE7F-3D4B-93C9-7C5E22668372}"/>
              </a:ext>
            </a:extLst>
          </p:cNvPr>
          <p:cNvSpPr txBox="1">
            <a:spLocks/>
          </p:cNvSpPr>
          <p:nvPr/>
        </p:nvSpPr>
        <p:spPr>
          <a:xfrm>
            <a:off x="7674793" y="3733038"/>
            <a:ext cx="1796264" cy="144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  <a:defRPr sz="5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  <a:defRPr sz="5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  <a:defRPr sz="5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  <a:defRPr sz="5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  <a:defRPr sz="5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  <a:defRPr sz="5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  <a:defRPr sz="5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  <a:defRPr sz="5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Dosis"/>
              <a:buNone/>
              <a:defRPr sz="5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sz="1400" dirty="0"/>
              <a:t>PROJECT 3 | METIS FALL 2019</a:t>
            </a:r>
          </a:p>
          <a:p>
            <a:r>
              <a:rPr lang="en-US" sz="1400" dirty="0"/>
              <a:t>CARISSA SOSA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6720E-D92B-294C-B8BF-1541A80514D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8803" y="0"/>
            <a:ext cx="1663535" cy="1247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RESULTS - MODEL</a:t>
            </a:r>
            <a:endParaRPr sz="2600" dirty="0"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FC406-7E56-D44F-96DD-03ADA9C2A702}"/>
              </a:ext>
            </a:extLst>
          </p:cNvPr>
          <p:cNvSpPr txBox="1"/>
          <p:nvPr/>
        </p:nvSpPr>
        <p:spPr>
          <a:xfrm>
            <a:off x="3538847" y="8431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D4B115-18A0-C946-8D7F-6BEA6395B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2363" y="1150925"/>
            <a:ext cx="5119394" cy="362295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C8B425-89A9-F041-8A63-BAC66F6D0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525157"/>
              </p:ext>
            </p:extLst>
          </p:nvPr>
        </p:nvGraphicFramePr>
        <p:xfrm>
          <a:off x="7065818" y="2066304"/>
          <a:ext cx="1474893" cy="89658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20513">
                  <a:extLst>
                    <a:ext uri="{9D8B030D-6E8A-4147-A177-3AD203B41FA5}">
                      <a16:colId xmlns:a16="http://schemas.microsoft.com/office/drawing/2014/main" val="96864395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245464532"/>
                    </a:ext>
                  </a:extLst>
                </a:gridCol>
              </a:tblGrid>
              <a:tr h="320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931005"/>
                  </a:ext>
                </a:extLst>
              </a:tr>
              <a:tr h="5759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4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66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D09F6E0-70DA-CA48-8C11-F903FE52F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9443" y="1467875"/>
            <a:ext cx="3975100" cy="3314700"/>
          </a:xfrm>
          <a:prstGeom prst="rect">
            <a:avLst/>
          </a:prstGeom>
        </p:spPr>
      </p:pic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RESULTS ON TEST SET</a:t>
            </a:r>
            <a:endParaRPr sz="2600" dirty="0"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3DB66CA-AF55-E748-BD75-1DA588781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900" y="1467875"/>
            <a:ext cx="7652034" cy="2618667"/>
          </a:xfrm>
        </p:spPr>
        <p:txBody>
          <a:bodyPr/>
          <a:lstStyle/>
          <a:p>
            <a:pPr fontAlgn="base">
              <a:buClr>
                <a:schemeClr val="tx1"/>
              </a:buClr>
            </a:pPr>
            <a:endParaRPr lang="en-US" sz="2000" baseline="-25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baseline="-250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2C8BC1-FE46-8949-8C09-FBFD6ECAB994}"/>
              </a:ext>
            </a:extLst>
          </p:cNvPr>
          <p:cNvSpPr/>
          <p:nvPr/>
        </p:nvSpPr>
        <p:spPr>
          <a:xfrm>
            <a:off x="4629396" y="2004952"/>
            <a:ext cx="463138" cy="4393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D7BB08D-1CD0-5447-8D0D-057BB1771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262977"/>
              </p:ext>
            </p:extLst>
          </p:nvPr>
        </p:nvGraphicFramePr>
        <p:xfrm>
          <a:off x="6365630" y="1742265"/>
          <a:ext cx="2310156" cy="12795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55078">
                  <a:extLst>
                    <a:ext uri="{9D8B030D-6E8A-4147-A177-3AD203B41FA5}">
                      <a16:colId xmlns:a16="http://schemas.microsoft.com/office/drawing/2014/main" val="3290696431"/>
                    </a:ext>
                  </a:extLst>
                </a:gridCol>
                <a:gridCol w="1155078">
                  <a:extLst>
                    <a:ext uri="{9D8B030D-6E8A-4147-A177-3AD203B41FA5}">
                      <a16:colId xmlns:a16="http://schemas.microsoft.com/office/drawing/2014/main" val="3712994161"/>
                    </a:ext>
                  </a:extLst>
                </a:gridCol>
              </a:tblGrid>
              <a:tr h="426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Threshold: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115730"/>
                  </a:ext>
                </a:extLst>
              </a:tr>
              <a:tr h="426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2384797"/>
                  </a:ext>
                </a:extLst>
              </a:tr>
              <a:tr h="426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414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4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RESULTS – FLASK APP</a:t>
            </a:r>
            <a:endParaRPr sz="2600" dirty="0"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3DB66CA-AF55-E748-BD75-1DA588781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900" y="1467875"/>
            <a:ext cx="7652034" cy="2618667"/>
          </a:xfrm>
        </p:spPr>
        <p:txBody>
          <a:bodyPr/>
          <a:lstStyle/>
          <a:p>
            <a:pPr fontAlgn="base">
              <a:buClr>
                <a:schemeClr val="tx1"/>
              </a:buClr>
            </a:pPr>
            <a:endParaRPr lang="en-US" sz="2000" baseline="-25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baseline="-250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Flask Recording V3.mov">
            <a:hlinkClick r:id="" action="ppaction://media"/>
            <a:extLst>
              <a:ext uri="{FF2B5EF4-FFF2-40B4-BE49-F238E27FC236}">
                <a16:creationId xmlns:a16="http://schemas.microsoft.com/office/drawing/2014/main" id="{F63A26B5-F1BC-1144-A279-5E5092A04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424" y="1176275"/>
            <a:ext cx="5612707" cy="35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236D2-7F18-B34E-8F44-6CBF4DA2B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93700" fontAlgn="base">
              <a:buClr>
                <a:schemeClr val="tx1"/>
              </a:buClr>
              <a:buSzPts val="2600"/>
            </a:pPr>
            <a:r>
              <a:rPr lang="en-US" sz="2000" dirty="0"/>
              <a:t>Logistic Regression Classification Algorithm</a:t>
            </a:r>
          </a:p>
          <a:p>
            <a:pPr indent="-393700" fontAlgn="base">
              <a:buClr>
                <a:schemeClr val="tx1"/>
              </a:buClr>
              <a:buSzPts val="2600"/>
            </a:pPr>
            <a:r>
              <a:rPr lang="en-US" sz="2000" dirty="0"/>
              <a:t>Several attributing factors that impact employee churn</a:t>
            </a:r>
          </a:p>
          <a:p>
            <a:pPr fontAlgn="base">
              <a:buClr>
                <a:schemeClr val="tx1"/>
              </a:buClr>
            </a:pPr>
            <a:r>
              <a:rPr lang="en-US" sz="2000" dirty="0"/>
              <a:t>Focus on Recall - don’t be afraid of higher false positives</a:t>
            </a:r>
          </a:p>
          <a:p>
            <a:pPr lvl="1" indent="-393700" fontAlgn="base">
              <a:buClr>
                <a:schemeClr val="tx1"/>
              </a:buClr>
              <a:buSzPts val="2600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887A0-307A-244F-8880-0589A895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147" y="2602521"/>
            <a:ext cx="3662484" cy="2065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ctrTitle" idx="4294967295"/>
          </p:nvPr>
        </p:nvSpPr>
        <p:spPr>
          <a:xfrm>
            <a:off x="0" y="1582738"/>
            <a:ext cx="6672263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THANKS!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4294967295"/>
          </p:nvPr>
        </p:nvSpPr>
        <p:spPr>
          <a:xfrm>
            <a:off x="1958975" y="2630488"/>
            <a:ext cx="7185025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</a:rPr>
              <a:t>Questions?</a:t>
            </a:r>
            <a:endParaRPr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5313" cy="731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5D68050-FE7B-FC45-AF8A-9D7DE003F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0111" y="130627"/>
            <a:ext cx="5463779" cy="4281237"/>
          </a:xfrm>
          <a:prstGeom prst="rect">
            <a:avLst/>
          </a:prstGeom>
        </p:spPr>
      </p:pic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16E6-6792-444B-A235-3FB388FEE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SzPts val="2400"/>
            </a:pPr>
            <a:r>
              <a:rPr lang="en-US" sz="2600" dirty="0">
                <a:latin typeface="Dosis"/>
                <a:sym typeface="Dosis"/>
              </a:rPr>
              <a:t>STANDARDIZED &amp;  REDUCED FEATURES ROC/AUC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B4DC9-DE1B-6E4B-A760-98243CBA73EB}"/>
              </a:ext>
            </a:extLst>
          </p:cNvPr>
          <p:cNvSpPr/>
          <p:nvPr/>
        </p:nvSpPr>
        <p:spPr>
          <a:xfrm>
            <a:off x="4322616" y="2398814"/>
            <a:ext cx="2493818" cy="2493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2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16E6-6792-444B-A235-3FB388FEE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SzPts val="2400"/>
            </a:pPr>
            <a:r>
              <a:rPr lang="en-US" sz="2600" dirty="0">
                <a:latin typeface="Dosis"/>
                <a:sym typeface="Dosis"/>
              </a:rPr>
              <a:t>STANDARDIZED &amp; SMOTE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37E0ACB-87F7-CA4A-9786-8AEAAB4AD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6478" y="164784"/>
            <a:ext cx="5413086" cy="42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88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16E6-6792-444B-A235-3FB388FEE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SzPts val="2400"/>
            </a:pPr>
            <a:r>
              <a:rPr lang="en-US" sz="2600" dirty="0">
                <a:latin typeface="Dosis"/>
                <a:sym typeface="Dosis"/>
              </a:rPr>
              <a:t>STANDARDIZED &amp; ADASYN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65C1FDD-F044-C147-AEB0-1A3B6CFC7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8352" y="155478"/>
            <a:ext cx="5424962" cy="42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6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EDC7CD-5287-E14E-87C7-FD36DF297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8102A-9C47-9140-BB44-4BDBB491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97" y="1378361"/>
            <a:ext cx="6091821" cy="2196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64198E-ED91-A844-8213-9A16750506E8}"/>
              </a:ext>
            </a:extLst>
          </p:cNvPr>
          <p:cNvSpPr txBox="1"/>
          <p:nvPr/>
        </p:nvSpPr>
        <p:spPr>
          <a:xfrm>
            <a:off x="2332892" y="574431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Confusion Matrix for selected model</a:t>
            </a:r>
          </a:p>
        </p:txBody>
      </p:sp>
    </p:spTree>
    <p:extLst>
      <p:ext uri="{BB962C8B-B14F-4D97-AF65-F5344CB8AC3E}">
        <p14:creationId xmlns:p14="http://schemas.microsoft.com/office/powerpoint/2010/main" val="336314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MOTIVATION</a:t>
            </a:r>
            <a:r>
              <a:rPr lang="en" sz="2600" dirty="0"/>
              <a:t>	</a:t>
            </a:r>
            <a:endParaRPr sz="2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94DBD6-25F1-C646-9931-7C48E4D98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900" y="1467875"/>
            <a:ext cx="7652034" cy="261866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2000" dirty="0"/>
              <a:t>Cost of replacing an employee is between 90% and 200% of their annual salary</a:t>
            </a:r>
            <a:r>
              <a:rPr lang="en-US" sz="2000" baseline="-25000" dirty="0"/>
              <a:t>1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U.S. employers paid $600 billion in turnover costs in 2018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</a:p>
          <a:p>
            <a:pPr>
              <a:buClr>
                <a:schemeClr val="tx1"/>
              </a:buClr>
            </a:pPr>
            <a:r>
              <a:rPr lang="en-US" sz="2000" dirty="0"/>
              <a:t>Companies can expect that annual cost to increase to $680 billion by 2020</a:t>
            </a:r>
            <a:r>
              <a:rPr lang="en-US" sz="2000" baseline="-25000" dirty="0"/>
              <a:t>2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E1EA619-4787-8E4B-A489-669192256C94}"/>
              </a:ext>
            </a:extLst>
          </p:cNvPr>
          <p:cNvSpPr txBox="1">
            <a:spLocks/>
          </p:cNvSpPr>
          <p:nvPr/>
        </p:nvSpPr>
        <p:spPr>
          <a:xfrm>
            <a:off x="6998752" y="4376792"/>
            <a:ext cx="2679504" cy="66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▸"/>
              <a:defRPr sz="26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sz="26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sz="26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sz="26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sz="26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sz="26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sz="26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sz="26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sz="2600" b="0" i="0" u="none" strike="noStrike" cap="non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63500" indent="0">
              <a:buNone/>
            </a:pPr>
            <a:r>
              <a:rPr lang="en-US" sz="1000" dirty="0"/>
              <a:t>1. SHRM</a:t>
            </a:r>
          </a:p>
          <a:p>
            <a:pPr marL="63500" indent="0">
              <a:buNone/>
            </a:pPr>
            <a:r>
              <a:rPr lang="en-US" sz="1000" dirty="0"/>
              <a:t>2. Tennessee-based Work Institute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16E6-6792-444B-A235-3FB388FEE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SzPts val="2400"/>
            </a:pPr>
            <a:r>
              <a:rPr lang="en-US" sz="2600" dirty="0">
                <a:latin typeface="Dosis"/>
                <a:sym typeface="Dosis"/>
              </a:rPr>
              <a:t>PRECISION RECALL CURVE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7B9A0-01B4-1146-8B21-15CD1AD0B32D}"/>
              </a:ext>
            </a:extLst>
          </p:cNvPr>
          <p:cNvSpPr txBox="1"/>
          <p:nvPr/>
        </p:nvSpPr>
        <p:spPr>
          <a:xfrm>
            <a:off x="6982690" y="950330"/>
            <a:ext cx="22156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Standardizing, Balancing,</a:t>
            </a:r>
          </a:p>
          <a:p>
            <a:r>
              <a:rPr lang="en-US" dirty="0"/>
              <a:t>GridSearch CV </a:t>
            </a:r>
          </a:p>
          <a:p>
            <a:r>
              <a:rPr lang="en-US" dirty="0"/>
              <a:t>RandomForest, but did</a:t>
            </a:r>
          </a:p>
          <a:p>
            <a:r>
              <a:rPr lang="en-US" dirty="0"/>
              <a:t>worse than logistic </a:t>
            </a:r>
          </a:p>
          <a:p>
            <a:r>
              <a:rPr lang="en-US" dirty="0"/>
              <a:t>regression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A73B1-768F-0240-8E65-27EBC12A2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0" y="36585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1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16E6-6792-444B-A235-3FB388FEE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SzPts val="2400"/>
            </a:pPr>
            <a:r>
              <a:rPr lang="en-US" sz="2600" dirty="0">
                <a:latin typeface="Dosis"/>
                <a:sym typeface="Dosis"/>
              </a:rPr>
              <a:t>PRECISION RECALL CURVE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CFACE7-30DE-D74A-98BB-8CB7887E1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500" y="462890"/>
            <a:ext cx="4686300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7B9A0-01B4-1146-8B21-15CD1AD0B32D}"/>
              </a:ext>
            </a:extLst>
          </p:cNvPr>
          <p:cNvSpPr txBox="1"/>
          <p:nvPr/>
        </p:nvSpPr>
        <p:spPr>
          <a:xfrm>
            <a:off x="6982690" y="973777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Threshold for 30% </a:t>
            </a:r>
          </a:p>
          <a:p>
            <a:r>
              <a:rPr lang="en-US" dirty="0"/>
              <a:t>Maximize recall</a:t>
            </a:r>
          </a:p>
        </p:txBody>
      </p:sp>
    </p:spTree>
    <p:extLst>
      <p:ext uri="{BB962C8B-B14F-4D97-AF65-F5344CB8AC3E}">
        <p14:creationId xmlns:p14="http://schemas.microsoft.com/office/powerpoint/2010/main" val="418365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E20CB-F72D-9F4D-BD2E-E8D1A97DA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E40FC-634C-2245-AFF5-B166E9BA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54" y="237505"/>
            <a:ext cx="3759491" cy="522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99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E20CB-F72D-9F4D-BD2E-E8D1A97DA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E40FC-634C-2245-AFF5-B166E9BA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32" y="-3811980"/>
            <a:ext cx="3759491" cy="522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99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E20CB-F72D-9F4D-BD2E-E8D1A97DA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E40FC-634C-2245-AFF5-B166E9BA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56" y="-13193487"/>
            <a:ext cx="3759491" cy="522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0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E20CB-F72D-9F4D-BD2E-E8D1A97DA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E40FC-634C-2245-AFF5-B166E9BA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79" y="-17706111"/>
            <a:ext cx="3759491" cy="522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4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E20CB-F72D-9F4D-BD2E-E8D1A97DA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E40FC-634C-2245-AFF5-B166E9BA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3" y="-20104927"/>
            <a:ext cx="3759491" cy="522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2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119" name="Google Shape;119;p15"/>
          <p:cNvSpPr txBox="1">
            <a:spLocks noGrp="1"/>
          </p:cNvSpPr>
          <p:nvPr>
            <p:ph type="ctrTitle" idx="4294967295"/>
          </p:nvPr>
        </p:nvSpPr>
        <p:spPr>
          <a:xfrm>
            <a:off x="5594350" y="820738"/>
            <a:ext cx="3549650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HELLO!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4294967295"/>
          </p:nvPr>
        </p:nvSpPr>
        <p:spPr>
          <a:xfrm>
            <a:off x="5321300" y="1868488"/>
            <a:ext cx="3822700" cy="1974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</a:rPr>
              <a:t>I am Jayden Smith</a:t>
            </a:r>
            <a:endParaRPr sz="24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I am here because I love to give presentations. </a:t>
            </a:r>
            <a:endParaRPr sz="24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</a:rPr>
              <a:t>You can find me at @username</a:t>
            </a:r>
            <a:endParaRPr sz="2400" b="1" dirty="0">
              <a:solidFill>
                <a:srgbClr val="FFFFFF"/>
              </a:solidFill>
            </a:endParaRPr>
          </a:p>
        </p:txBody>
      </p:sp>
      <p:pic>
        <p:nvPicPr>
          <p:cNvPr id="122" name="Google Shape;122;p15" descr="10.jpg"/>
          <p:cNvPicPr preferRelativeResize="0"/>
          <p:nvPr/>
        </p:nvPicPr>
        <p:blipFill rotWithShape="1">
          <a:blip r:embed="rId3">
            <a:alphaModFix/>
          </a:blip>
          <a:srcRect l="11422" t="22161" r="20220" b="9481"/>
          <a:stretch/>
        </p:blipFill>
        <p:spPr>
          <a:xfrm flipH="1">
            <a:off x="982119" y="731700"/>
            <a:ext cx="3742800" cy="21054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B0AB4-1497-784F-8B78-A252D04B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96" y="909830"/>
            <a:ext cx="5700156" cy="31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6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also split your content</a:t>
            </a:r>
            <a:endParaRPr dirty="0"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fresh snow, the color produced by the combination of all the colors of the visible spectrum.</a:t>
            </a:r>
            <a:endParaRPr dirty="0"/>
          </a:p>
        </p:txBody>
      </p:sp>
      <p:sp>
        <p:nvSpPr>
          <p:cNvPr id="167" name="Google Shape;167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coal, ebony, and of outer space. It is the darkest color, the result of the absence of or complete absorption of light.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/>
              <a:t>You can insert graphs from </a:t>
            </a:r>
            <a:r>
              <a:rPr lang="en" u="sng" dirty="0">
                <a:hlinkClick r:id="rId3"/>
              </a:rPr>
              <a:t>Google Sheets</a:t>
            </a:r>
            <a:endParaRPr dirty="0"/>
          </a:p>
        </p:txBody>
      </p:sp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pic>
        <p:nvPicPr>
          <p:cNvPr id="267" name="Google Shape;267;p3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750" y="540075"/>
            <a:ext cx="6312600" cy="34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two or three columns</a:t>
            </a:r>
            <a:endParaRPr dirty="0"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  <a:endParaRPr dirty="0"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Blue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colour of the clear sky and the deep sea. It is located between violet and green on the optical spectrum.</a:t>
            </a:r>
            <a:endParaRPr dirty="0"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blood, and because of this it has historically been associated with sacrifice, danger and courage.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Want big impact?</a:t>
            </a:r>
            <a:r>
              <a:rPr lang="en" dirty="0"/>
              <a:t> USE BIG IMAGE</a:t>
            </a:r>
            <a:endParaRPr dirty="0"/>
          </a:p>
        </p:txBody>
      </p:sp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charts to explain your ideas</a:t>
            </a:r>
            <a:endParaRPr dirty="0"/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197" name="Google Shape;197;p24"/>
          <p:cNvSpPr/>
          <p:nvPr/>
        </p:nvSpPr>
        <p:spPr>
          <a:xfrm>
            <a:off x="3450538" y="1808525"/>
            <a:ext cx="2412300" cy="2412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Gray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1389800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5511277" y="1808525"/>
            <a:ext cx="2412300" cy="2412300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Black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tables to compare data</a:t>
            </a:r>
            <a:endParaRPr dirty="0"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  <p:graphicFrame>
        <p:nvGraphicFramePr>
          <p:cNvPr id="206" name="Google Shape;206;p25"/>
          <p:cNvGraphicFramePr/>
          <p:nvPr/>
        </p:nvGraphicFramePr>
        <p:xfrm>
          <a:off x="1423200" y="1640681"/>
          <a:ext cx="6768300" cy="2744600"/>
        </p:xfrm>
        <a:graphic>
          <a:graphicData uri="http://schemas.openxmlformats.org/drawingml/2006/table">
            <a:tbl>
              <a:tblPr>
                <a:noFill/>
                <a:tableStyleId>{0CA2ABD6-E881-40A7-A8E7-F221EF95FAEF}</a:tableStyleId>
              </a:tblPr>
              <a:tblGrid>
                <a:gridCol w="169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8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dirty="0">
                        <a:solidFill>
                          <a:srgbClr val="FF8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8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dirty="0">
                        <a:solidFill>
                          <a:srgbClr val="FF8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87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dirty="0">
                        <a:solidFill>
                          <a:srgbClr val="FF87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87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Yellow</a:t>
                      </a:r>
                      <a:endParaRPr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</a:t>
                      </a:r>
                      <a:endParaRPr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Orange</a:t>
                      </a:r>
                      <a:endParaRPr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rgbClr val="22222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800" b="1" dirty="0">
                        <a:solidFill>
                          <a:srgbClr val="22222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22222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/>
          <p:nvPr/>
        </p:nvSpPr>
        <p:spPr>
          <a:xfrm>
            <a:off x="912200" y="874082"/>
            <a:ext cx="8155305" cy="388500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6724650" cy="731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</a:t>
            </a:r>
            <a:endParaRPr dirty="0"/>
          </a:p>
        </p:txBody>
      </p:sp>
      <p:sp>
        <p:nvSpPr>
          <p:cNvPr id="214" name="Google Shape;214;p26"/>
          <p:cNvSpPr/>
          <p:nvPr/>
        </p:nvSpPr>
        <p:spPr>
          <a:xfrm>
            <a:off x="2285350" y="1538450"/>
            <a:ext cx="796200" cy="394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our office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/>
          <p:nvPr/>
        </p:nvSpPr>
        <p:spPr>
          <a:xfrm rot="-8100000">
            <a:off x="1514932" y="19226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6"/>
          <p:cNvSpPr/>
          <p:nvPr/>
        </p:nvSpPr>
        <p:spPr>
          <a:xfrm rot="-8100000">
            <a:off x="3309132" y="3246121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26"/>
          <p:cNvSpPr/>
          <p:nvPr/>
        </p:nvSpPr>
        <p:spPr>
          <a:xfrm rot="-8100000">
            <a:off x="4230757" y="17567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26"/>
          <p:cNvSpPr/>
          <p:nvPr/>
        </p:nvSpPr>
        <p:spPr>
          <a:xfrm rot="-8100000">
            <a:off x="4945732" y="38264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26"/>
          <p:cNvSpPr/>
          <p:nvPr/>
        </p:nvSpPr>
        <p:spPr>
          <a:xfrm rot="-8100000">
            <a:off x="7072857" y="22520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26"/>
          <p:cNvSpPr/>
          <p:nvPr/>
        </p:nvSpPr>
        <p:spPr>
          <a:xfrm rot="-8100000">
            <a:off x="7730432" y="3826446"/>
            <a:ext cx="238436" cy="227406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sp>
        <p:nvSpPr>
          <p:cNvPr id="226" name="Google Shape;226;p27"/>
          <p:cNvSpPr txBox="1">
            <a:spLocks noGrp="1"/>
          </p:cNvSpPr>
          <p:nvPr>
            <p:ph type="ctrTitle" idx="4294967295"/>
          </p:nvPr>
        </p:nvSpPr>
        <p:spPr>
          <a:xfrm>
            <a:off x="1811338" y="1658938"/>
            <a:ext cx="7332662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FF8700"/>
                </a:solidFill>
              </a:rPr>
              <a:t>89,526,124</a:t>
            </a:r>
            <a:endParaRPr sz="12000" dirty="0">
              <a:solidFill>
                <a:srgbClr val="FF8700"/>
              </a:solidFill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4294967295"/>
          </p:nvPr>
        </p:nvSpPr>
        <p:spPr>
          <a:xfrm>
            <a:off x="0" y="2992438"/>
            <a:ext cx="4810125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Whoa! That’s a big number, aren’t you proud?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2247900" y="876300"/>
            <a:ext cx="6896100" cy="895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89,526,124$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2247900" y="1487488"/>
            <a:ext cx="68961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That’s a lot of money</a:t>
            </a:r>
            <a:endParaRPr sz="1800" dirty="0"/>
          </a:p>
        </p:txBody>
      </p:sp>
      <p:sp>
        <p:nvSpPr>
          <p:cNvPr id="235" name="Google Shape;235;p28"/>
          <p:cNvSpPr txBox="1">
            <a:spLocks noGrp="1"/>
          </p:cNvSpPr>
          <p:nvPr>
            <p:ph type="ctrTitle" idx="4294967295"/>
          </p:nvPr>
        </p:nvSpPr>
        <p:spPr>
          <a:xfrm>
            <a:off x="3670300" y="3505200"/>
            <a:ext cx="5473700" cy="895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100%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4294967295"/>
          </p:nvPr>
        </p:nvSpPr>
        <p:spPr>
          <a:xfrm>
            <a:off x="3670300" y="4116388"/>
            <a:ext cx="5473700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Total success!</a:t>
            </a:r>
            <a:endParaRPr sz="1800" dirty="0"/>
          </a:p>
        </p:txBody>
      </p:sp>
      <p:sp>
        <p:nvSpPr>
          <p:cNvPr id="237" name="Google Shape;237;p28"/>
          <p:cNvSpPr txBox="1">
            <a:spLocks noGrp="1"/>
          </p:cNvSpPr>
          <p:nvPr>
            <p:ph type="ctrTitle" idx="4294967295"/>
          </p:nvPr>
        </p:nvSpPr>
        <p:spPr>
          <a:xfrm>
            <a:off x="2981325" y="2190750"/>
            <a:ext cx="6162675" cy="895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185,244 users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4294967295"/>
          </p:nvPr>
        </p:nvSpPr>
        <p:spPr>
          <a:xfrm>
            <a:off x="2981325" y="2801938"/>
            <a:ext cx="6162675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And a lot of users</a:t>
            </a:r>
            <a:endParaRPr sz="1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process is easy</a:t>
            </a:r>
            <a:endParaRPr dirty="0"/>
          </a:p>
        </p:txBody>
      </p:sp>
      <p:sp>
        <p:nvSpPr>
          <p:cNvPr id="246" name="Google Shape;24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  <p:sp>
        <p:nvSpPr>
          <p:cNvPr id="245" name="Google Shape;245;p29"/>
          <p:cNvSpPr/>
          <p:nvPr/>
        </p:nvSpPr>
        <p:spPr>
          <a:xfrm>
            <a:off x="1753950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first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3853636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second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5953321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last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657F-DADA-8F4E-821A-323CA792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OBJECTIVE AND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30FE3-8EAD-D046-AE5B-FFE64DB9C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961A4A5F-3B49-2746-8A93-8BABBDC4FC8F}"/>
              </a:ext>
            </a:extLst>
          </p:cNvPr>
          <p:cNvSpPr/>
          <p:nvPr/>
        </p:nvSpPr>
        <p:spPr>
          <a:xfrm rot="5400000">
            <a:off x="1152306" y="2243617"/>
            <a:ext cx="1480216" cy="2463046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shade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F035728-8E9D-E249-95BF-674E540D17A3}"/>
              </a:ext>
            </a:extLst>
          </p:cNvPr>
          <p:cNvSpPr/>
          <p:nvPr/>
        </p:nvSpPr>
        <p:spPr>
          <a:xfrm>
            <a:off x="905221" y="2979538"/>
            <a:ext cx="2223652" cy="1949161"/>
          </a:xfrm>
          <a:custGeom>
            <a:avLst/>
            <a:gdLst>
              <a:gd name="connsiteX0" fmla="*/ 0 w 2223652"/>
              <a:gd name="connsiteY0" fmla="*/ 0 h 1949161"/>
              <a:gd name="connsiteX1" fmla="*/ 2223652 w 2223652"/>
              <a:gd name="connsiteY1" fmla="*/ 0 h 1949161"/>
              <a:gd name="connsiteX2" fmla="*/ 2223652 w 2223652"/>
              <a:gd name="connsiteY2" fmla="*/ 1949161 h 1949161"/>
              <a:gd name="connsiteX3" fmla="*/ 0 w 2223652"/>
              <a:gd name="connsiteY3" fmla="*/ 1949161 h 1949161"/>
              <a:gd name="connsiteX4" fmla="*/ 0 w 2223652"/>
              <a:gd name="connsiteY4" fmla="*/ 0 h 194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3652" h="1949161">
                <a:moveTo>
                  <a:pt x="0" y="0"/>
                </a:moveTo>
                <a:lnTo>
                  <a:pt x="2223652" y="0"/>
                </a:lnTo>
                <a:lnTo>
                  <a:pt x="2223652" y="1949161"/>
                </a:lnTo>
                <a:lnTo>
                  <a:pt x="0" y="19491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Feature Selection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C954F1F6-CF2D-C345-A165-8B20168FD566}"/>
              </a:ext>
            </a:extLst>
          </p:cNvPr>
          <p:cNvSpPr/>
          <p:nvPr/>
        </p:nvSpPr>
        <p:spPr>
          <a:xfrm>
            <a:off x="2709316" y="2062285"/>
            <a:ext cx="419556" cy="419556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  <a:hueOff val="187260"/>
              <a:satOff val="-7682"/>
              <a:lumOff val="17866"/>
              <a:alphaOff val="0"/>
            </a:schemeClr>
          </a:lnRef>
          <a:fillRef idx="1">
            <a:schemeClr val="accent1">
              <a:shade val="50000"/>
              <a:hueOff val="187260"/>
              <a:satOff val="-7682"/>
              <a:lumOff val="17866"/>
              <a:alphaOff val="0"/>
            </a:schemeClr>
          </a:fillRef>
          <a:effectRef idx="0">
            <a:schemeClr val="accent1">
              <a:shade val="50000"/>
              <a:hueOff val="187260"/>
              <a:satOff val="-7682"/>
              <a:lumOff val="17866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78925A2-7396-B34B-9C41-CE0C69E4918A}"/>
              </a:ext>
            </a:extLst>
          </p:cNvPr>
          <p:cNvSpPr/>
          <p:nvPr/>
        </p:nvSpPr>
        <p:spPr>
          <a:xfrm rot="5400000">
            <a:off x="3874490" y="1570010"/>
            <a:ext cx="1480216" cy="2463046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shade val="50000"/>
              <a:hueOff val="374520"/>
              <a:satOff val="-15365"/>
              <a:lumOff val="35733"/>
              <a:alphaOff val="0"/>
            </a:schemeClr>
          </a:lnRef>
          <a:fillRef idx="1">
            <a:schemeClr val="accent1">
              <a:shade val="50000"/>
              <a:hueOff val="374520"/>
              <a:satOff val="-15365"/>
              <a:lumOff val="35733"/>
              <a:alphaOff val="0"/>
            </a:schemeClr>
          </a:fillRef>
          <a:effectRef idx="0">
            <a:schemeClr val="accent1">
              <a:shade val="50000"/>
              <a:hueOff val="374520"/>
              <a:satOff val="-15365"/>
              <a:lumOff val="35733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3D82669-5830-E04C-9B22-64E040F55022}"/>
              </a:ext>
            </a:extLst>
          </p:cNvPr>
          <p:cNvSpPr/>
          <p:nvPr/>
        </p:nvSpPr>
        <p:spPr>
          <a:xfrm>
            <a:off x="3627406" y="2305930"/>
            <a:ext cx="2223652" cy="1949161"/>
          </a:xfrm>
          <a:custGeom>
            <a:avLst/>
            <a:gdLst>
              <a:gd name="connsiteX0" fmla="*/ 0 w 2223652"/>
              <a:gd name="connsiteY0" fmla="*/ 0 h 1949161"/>
              <a:gd name="connsiteX1" fmla="*/ 2223652 w 2223652"/>
              <a:gd name="connsiteY1" fmla="*/ 0 h 1949161"/>
              <a:gd name="connsiteX2" fmla="*/ 2223652 w 2223652"/>
              <a:gd name="connsiteY2" fmla="*/ 1949161 h 1949161"/>
              <a:gd name="connsiteX3" fmla="*/ 0 w 2223652"/>
              <a:gd name="connsiteY3" fmla="*/ 1949161 h 1949161"/>
              <a:gd name="connsiteX4" fmla="*/ 0 w 2223652"/>
              <a:gd name="connsiteY4" fmla="*/ 0 h 194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3652" h="1949161">
                <a:moveTo>
                  <a:pt x="0" y="0"/>
                </a:moveTo>
                <a:lnTo>
                  <a:pt x="2223652" y="0"/>
                </a:lnTo>
                <a:lnTo>
                  <a:pt x="2223652" y="1949161"/>
                </a:lnTo>
                <a:lnTo>
                  <a:pt x="0" y="19491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Classification Model Selection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A2BCAC8C-6F2D-944F-AF61-1B8F883EC4AD}"/>
              </a:ext>
            </a:extLst>
          </p:cNvPr>
          <p:cNvSpPr/>
          <p:nvPr/>
        </p:nvSpPr>
        <p:spPr>
          <a:xfrm>
            <a:off x="5431501" y="1388678"/>
            <a:ext cx="419556" cy="419556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  <a:hueOff val="374520"/>
              <a:satOff val="-15365"/>
              <a:lumOff val="35733"/>
              <a:alphaOff val="0"/>
            </a:schemeClr>
          </a:lnRef>
          <a:fillRef idx="1">
            <a:schemeClr val="accent1">
              <a:shade val="50000"/>
              <a:hueOff val="374520"/>
              <a:satOff val="-15365"/>
              <a:lumOff val="35733"/>
              <a:alphaOff val="0"/>
            </a:schemeClr>
          </a:fillRef>
          <a:effectRef idx="0">
            <a:schemeClr val="accent1">
              <a:shade val="50000"/>
              <a:hueOff val="374520"/>
              <a:satOff val="-15365"/>
              <a:lumOff val="35733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42DAD5E7-5883-114D-AB96-B72716490B86}"/>
              </a:ext>
            </a:extLst>
          </p:cNvPr>
          <p:cNvSpPr/>
          <p:nvPr/>
        </p:nvSpPr>
        <p:spPr>
          <a:xfrm rot="5400000">
            <a:off x="6596675" y="896404"/>
            <a:ext cx="1480216" cy="2463046"/>
          </a:xfrm>
          <a:prstGeom prst="corner">
            <a:avLst>
              <a:gd name="adj1" fmla="val 16120"/>
              <a:gd name="adj2" fmla="val 16110"/>
            </a:avLst>
          </a:prstGeom>
        </p:spPr>
        <p:style>
          <a:lnRef idx="2">
            <a:schemeClr val="accent1">
              <a:shade val="50000"/>
              <a:hueOff val="187260"/>
              <a:satOff val="-7682"/>
              <a:lumOff val="17866"/>
              <a:alphaOff val="0"/>
            </a:schemeClr>
          </a:lnRef>
          <a:fillRef idx="1">
            <a:schemeClr val="accent1">
              <a:shade val="50000"/>
              <a:hueOff val="187260"/>
              <a:satOff val="-7682"/>
              <a:lumOff val="17866"/>
              <a:alphaOff val="0"/>
            </a:schemeClr>
          </a:fillRef>
          <a:effectRef idx="0">
            <a:schemeClr val="accent1">
              <a:shade val="50000"/>
              <a:hueOff val="187260"/>
              <a:satOff val="-7682"/>
              <a:lumOff val="17866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9266AC5-49A2-DD46-BD3B-FFB632E3C6D2}"/>
              </a:ext>
            </a:extLst>
          </p:cNvPr>
          <p:cNvSpPr/>
          <p:nvPr/>
        </p:nvSpPr>
        <p:spPr>
          <a:xfrm>
            <a:off x="6349590" y="1632323"/>
            <a:ext cx="2223652" cy="1949161"/>
          </a:xfrm>
          <a:custGeom>
            <a:avLst/>
            <a:gdLst>
              <a:gd name="connsiteX0" fmla="*/ 0 w 2223652"/>
              <a:gd name="connsiteY0" fmla="*/ 0 h 1949161"/>
              <a:gd name="connsiteX1" fmla="*/ 2223652 w 2223652"/>
              <a:gd name="connsiteY1" fmla="*/ 0 h 1949161"/>
              <a:gd name="connsiteX2" fmla="*/ 2223652 w 2223652"/>
              <a:gd name="connsiteY2" fmla="*/ 1949161 h 1949161"/>
              <a:gd name="connsiteX3" fmla="*/ 0 w 2223652"/>
              <a:gd name="connsiteY3" fmla="*/ 1949161 h 1949161"/>
              <a:gd name="connsiteX4" fmla="*/ 0 w 2223652"/>
              <a:gd name="connsiteY4" fmla="*/ 0 h 194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3652" h="1949161">
                <a:moveTo>
                  <a:pt x="0" y="0"/>
                </a:moveTo>
                <a:lnTo>
                  <a:pt x="2223652" y="0"/>
                </a:lnTo>
                <a:lnTo>
                  <a:pt x="2223652" y="1949161"/>
                </a:lnTo>
                <a:lnTo>
                  <a:pt x="0" y="19491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Predict Employee Churn</a:t>
            </a:r>
          </a:p>
        </p:txBody>
      </p:sp>
    </p:spTree>
    <p:extLst>
      <p:ext uri="{BB962C8B-B14F-4D97-AF65-F5344CB8AC3E}">
        <p14:creationId xmlns:p14="http://schemas.microsoft.com/office/powerpoint/2010/main" val="22444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review some concepts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1104900" y="13767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2"/>
          </p:nvPr>
        </p:nvSpPr>
        <p:spPr>
          <a:xfrm>
            <a:off x="1104900" y="29769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body" idx="3"/>
          </p:nvPr>
        </p:nvSpPr>
        <p:spPr>
          <a:xfrm>
            <a:off x="3652188" y="1376750"/>
            <a:ext cx="24231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Blue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colour of the clear sky and the deep sea. It is located between violet and green on the optical spectrum.</a:t>
            </a:r>
            <a:endParaRPr sz="1200"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4294967295"/>
          </p:nvPr>
        </p:nvSpPr>
        <p:spPr>
          <a:xfrm>
            <a:off x="6719888" y="1376363"/>
            <a:ext cx="2424112" cy="1646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body" idx="4294967295"/>
          </p:nvPr>
        </p:nvSpPr>
        <p:spPr>
          <a:xfrm>
            <a:off x="6721475" y="2976563"/>
            <a:ext cx="2422525" cy="1646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Blue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colour of the clear sky and the deep sea. It is located between violet and green on the optical spectrum.</a:t>
            </a:r>
            <a:endParaRPr sz="1200"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4294967295"/>
          </p:nvPr>
        </p:nvSpPr>
        <p:spPr>
          <a:xfrm>
            <a:off x="6719888" y="2976563"/>
            <a:ext cx="2424112" cy="1646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/>
          <p:nvPr/>
        </p:nvSpPr>
        <p:spPr>
          <a:xfrm>
            <a:off x="195406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body" idx="4294967295"/>
          </p:nvPr>
        </p:nvSpPr>
        <p:spPr>
          <a:xfrm>
            <a:off x="6354763" y="534988"/>
            <a:ext cx="2789237" cy="4117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ANDROID PROJECT</a:t>
            </a:r>
            <a:endParaRPr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Show and explain your web, app or software projects using these gadget templates.</a:t>
            </a:r>
            <a:endParaRPr sz="1800" dirty="0"/>
          </a:p>
        </p:txBody>
      </p:sp>
      <p:sp>
        <p:nvSpPr>
          <p:cNvPr id="274" name="Google Shape;274;p32"/>
          <p:cNvSpPr/>
          <p:nvPr/>
        </p:nvSpPr>
        <p:spPr>
          <a:xfrm>
            <a:off x="204737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 sz="1000" dirty="0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20288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33"/>
          <p:cNvSpPr/>
          <p:nvPr/>
        </p:nvSpPr>
        <p:spPr>
          <a:xfrm>
            <a:off x="21605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 sz="1000" dirty="0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2" name="Google Shape;282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  <p:sp>
        <p:nvSpPr>
          <p:cNvPr id="283" name="Google Shape;283;p33"/>
          <p:cNvSpPr txBox="1">
            <a:spLocks noGrp="1"/>
          </p:cNvSpPr>
          <p:nvPr>
            <p:ph type="body" idx="4294967295"/>
          </p:nvPr>
        </p:nvSpPr>
        <p:spPr>
          <a:xfrm>
            <a:off x="6354763" y="534988"/>
            <a:ext cx="2789237" cy="4117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iPHONE</a:t>
            </a:r>
            <a:endParaRPr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PROJECT</a:t>
            </a:r>
            <a:endParaRPr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Show and explain your web, app or software projects using these gadget templates.</a:t>
            </a:r>
            <a:endParaRPr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/>
          <p:nvPr/>
        </p:nvSpPr>
        <p:spPr>
          <a:xfrm>
            <a:off x="15111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34"/>
          <p:cNvSpPr/>
          <p:nvPr/>
        </p:nvSpPr>
        <p:spPr>
          <a:xfrm>
            <a:off x="1709800" y="910325"/>
            <a:ext cx="2493300" cy="3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 sz="1000" dirty="0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  <p:sp>
        <p:nvSpPr>
          <p:cNvPr id="291" name="Google Shape;291;p34"/>
          <p:cNvSpPr txBox="1">
            <a:spLocks noGrp="1"/>
          </p:cNvSpPr>
          <p:nvPr>
            <p:ph type="body" idx="4294967295"/>
          </p:nvPr>
        </p:nvSpPr>
        <p:spPr>
          <a:xfrm>
            <a:off x="6354763" y="534988"/>
            <a:ext cx="2789237" cy="4117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TABLET</a:t>
            </a:r>
            <a:endParaRPr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PROJECT</a:t>
            </a:r>
            <a:endParaRPr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Show and explain your web, app or software projects using these gadget templates.</a:t>
            </a:r>
            <a:endParaRPr sz="1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/>
          <p:nvPr/>
        </p:nvSpPr>
        <p:spPr>
          <a:xfrm>
            <a:off x="1079225" y="1052750"/>
            <a:ext cx="4460080" cy="3472223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35"/>
          <p:cNvSpPr/>
          <p:nvPr/>
        </p:nvSpPr>
        <p:spPr>
          <a:xfrm>
            <a:off x="1265867" y="1237141"/>
            <a:ext cx="4086900" cy="26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 sz="1000" dirty="0">
              <a:solidFill>
                <a:srgbClr val="99999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" name="Google Shape;298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4294967295"/>
          </p:nvPr>
        </p:nvSpPr>
        <p:spPr>
          <a:xfrm>
            <a:off x="6354763" y="534988"/>
            <a:ext cx="2789237" cy="4117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DESKTOP PROJECT</a:t>
            </a:r>
            <a:endParaRPr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Show and explain your web, app or software projects using these gadget templates.</a:t>
            </a:r>
            <a:endParaRPr sz="1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APPENDIX</a:t>
            </a:r>
            <a:endParaRPr sz="2800" dirty="0"/>
          </a:p>
        </p:txBody>
      </p: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 dirty="0"/>
              <a:t>Presentation template by </a:t>
            </a:r>
            <a:r>
              <a:rPr lang="en" sz="2400" u="sng" dirty="0">
                <a:hlinkClick r:id="rId3"/>
              </a:rPr>
              <a:t>SlidesCarnival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 dirty="0"/>
              <a:t>Photographs by </a:t>
            </a:r>
            <a:r>
              <a:rPr lang="en" sz="2400" u="sng" dirty="0">
                <a:hlinkClick r:id="rId4"/>
              </a:rPr>
              <a:t>Startupstockphotos</a:t>
            </a:r>
            <a:endParaRPr sz="2400" dirty="0"/>
          </a:p>
        </p:txBody>
      </p:sp>
      <p:sp>
        <p:nvSpPr>
          <p:cNvPr id="313" name="Google Shape;313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design</a:t>
            </a:r>
            <a:endParaRPr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presentation uses the following typographies and colors: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 dirty="0"/>
              <a:t>Titles: </a:t>
            </a:r>
            <a:r>
              <a:rPr lang="en" sz="1800" b="1" dirty="0"/>
              <a:t>Dosis</a:t>
            </a: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 dirty="0"/>
              <a:t>Body copy: </a:t>
            </a:r>
            <a:r>
              <a:rPr lang="en" sz="1800" b="1" dirty="0"/>
              <a:t>Roboto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You can download the fonts on these pages: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hlinkClick r:id="rId3"/>
              </a:rPr>
              <a:t>https://www.fontsquirrel.com/fonts/dosis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hlinkClick r:id="rId4"/>
              </a:rPr>
              <a:t>https://material.google.com/resources/roboto-noto-fonts.html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 dirty="0"/>
              <a:t>Orange </a:t>
            </a:r>
            <a:r>
              <a:rPr lang="en" sz="1800" b="1" dirty="0">
                <a:solidFill>
                  <a:srgbClr val="FF8700"/>
                </a:solidFill>
              </a:rPr>
              <a:t>#ff8700</a:t>
            </a:r>
            <a:endParaRPr sz="1800" b="1" dirty="0">
              <a:solidFill>
                <a:srgbClr val="FF8700"/>
              </a:solidFill>
            </a:endParaRPr>
          </a:p>
        </p:txBody>
      </p:sp>
      <p:sp>
        <p:nvSpPr>
          <p:cNvPr id="321" name="Google Shape;321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  <p:sp>
        <p:nvSpPr>
          <p:cNvPr id="320" name="Google Shape;320;p38"/>
          <p:cNvSpPr txBox="1"/>
          <p:nvPr/>
        </p:nvSpPr>
        <p:spPr>
          <a:xfrm>
            <a:off x="1104900" y="4400250"/>
            <a:ext cx="6885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9"/>
          <p:cNvGrpSpPr/>
          <p:nvPr/>
        </p:nvGrpSpPr>
        <p:grpSpPr>
          <a:xfrm>
            <a:off x="3303772" y="275619"/>
            <a:ext cx="342903" cy="447293"/>
            <a:chOff x="590250" y="244200"/>
            <a:chExt cx="407975" cy="532175"/>
          </a:xfrm>
        </p:grpSpPr>
        <p:sp>
          <p:nvSpPr>
            <p:cNvPr id="327" name="Google Shape;327;p3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1" name="Google Shape;341;p39"/>
          <p:cNvGrpSpPr/>
          <p:nvPr/>
        </p:nvGrpSpPr>
        <p:grpSpPr>
          <a:xfrm>
            <a:off x="3856464" y="341641"/>
            <a:ext cx="372594" cy="310145"/>
            <a:chOff x="1247825" y="322750"/>
            <a:chExt cx="443300" cy="369000"/>
          </a:xfrm>
        </p:grpSpPr>
        <p:sp>
          <p:nvSpPr>
            <p:cNvPr id="342" name="Google Shape;342;p3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7" name="Google Shape;347;p39"/>
          <p:cNvGrpSpPr/>
          <p:nvPr/>
        </p:nvGrpSpPr>
        <p:grpSpPr>
          <a:xfrm>
            <a:off x="4429643" y="340107"/>
            <a:ext cx="356204" cy="313212"/>
            <a:chOff x="1929775" y="320925"/>
            <a:chExt cx="423800" cy="372650"/>
          </a:xfrm>
        </p:grpSpPr>
        <p:sp>
          <p:nvSpPr>
            <p:cNvPr id="348" name="Google Shape;348;p3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3" name="Google Shape;353;p39"/>
          <p:cNvSpPr/>
          <p:nvPr/>
        </p:nvSpPr>
        <p:spPr>
          <a:xfrm>
            <a:off x="5026945" y="3288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39"/>
          <p:cNvSpPr/>
          <p:nvPr/>
        </p:nvSpPr>
        <p:spPr>
          <a:xfrm>
            <a:off x="5611913" y="3298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5" name="Google Shape;355;p39"/>
          <p:cNvGrpSpPr/>
          <p:nvPr/>
        </p:nvGrpSpPr>
        <p:grpSpPr>
          <a:xfrm>
            <a:off x="6699287" y="304785"/>
            <a:ext cx="336767" cy="383835"/>
            <a:chOff x="4630125" y="278900"/>
            <a:chExt cx="400675" cy="456675"/>
          </a:xfrm>
        </p:grpSpPr>
        <p:sp>
          <p:nvSpPr>
            <p:cNvPr id="356" name="Google Shape;356;p3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0" name="Google Shape;360;p39"/>
          <p:cNvSpPr/>
          <p:nvPr/>
        </p:nvSpPr>
        <p:spPr>
          <a:xfrm>
            <a:off x="7239876" y="3283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1" name="Google Shape;361;p39"/>
          <p:cNvGrpSpPr/>
          <p:nvPr/>
        </p:nvGrpSpPr>
        <p:grpSpPr>
          <a:xfrm>
            <a:off x="3308899" y="851341"/>
            <a:ext cx="342882" cy="418128"/>
            <a:chOff x="596350" y="929175"/>
            <a:chExt cx="407950" cy="497475"/>
          </a:xfrm>
        </p:grpSpPr>
        <p:sp>
          <p:nvSpPr>
            <p:cNvPr id="362" name="Google Shape;362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9" name="Google Shape;369;p39"/>
          <p:cNvGrpSpPr/>
          <p:nvPr/>
        </p:nvGrpSpPr>
        <p:grpSpPr>
          <a:xfrm>
            <a:off x="4433215" y="912256"/>
            <a:ext cx="349060" cy="298882"/>
            <a:chOff x="1934025" y="1001650"/>
            <a:chExt cx="415300" cy="355600"/>
          </a:xfrm>
        </p:grpSpPr>
        <p:sp>
          <p:nvSpPr>
            <p:cNvPr id="370" name="Google Shape;370;p3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4" name="Google Shape;374;p39"/>
          <p:cNvSpPr/>
          <p:nvPr/>
        </p:nvSpPr>
        <p:spPr>
          <a:xfrm>
            <a:off x="4997274" y="8871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5" name="Google Shape;375;p39"/>
          <p:cNvSpPr/>
          <p:nvPr/>
        </p:nvSpPr>
        <p:spPr>
          <a:xfrm>
            <a:off x="5562784" y="9045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p39"/>
          <p:cNvSpPr/>
          <p:nvPr/>
        </p:nvSpPr>
        <p:spPr>
          <a:xfrm>
            <a:off x="6132896" y="9071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7" name="Google Shape;377;p39"/>
          <p:cNvSpPr/>
          <p:nvPr/>
        </p:nvSpPr>
        <p:spPr>
          <a:xfrm>
            <a:off x="6709164" y="9102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8" name="Google Shape;378;p39"/>
          <p:cNvGrpSpPr/>
          <p:nvPr/>
        </p:nvGrpSpPr>
        <p:grpSpPr>
          <a:xfrm>
            <a:off x="7257610" y="889731"/>
            <a:ext cx="350068" cy="350573"/>
            <a:chOff x="5294400" y="974850"/>
            <a:chExt cx="416500" cy="417100"/>
          </a:xfrm>
        </p:grpSpPr>
        <p:sp>
          <p:nvSpPr>
            <p:cNvPr id="379" name="Google Shape;379;p3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1" name="Google Shape;381;p39"/>
          <p:cNvGrpSpPr/>
          <p:nvPr/>
        </p:nvGrpSpPr>
        <p:grpSpPr>
          <a:xfrm>
            <a:off x="7780632" y="850332"/>
            <a:ext cx="433992" cy="422729"/>
            <a:chOff x="5916675" y="927975"/>
            <a:chExt cx="516350" cy="502950"/>
          </a:xfrm>
        </p:grpSpPr>
        <p:sp>
          <p:nvSpPr>
            <p:cNvPr id="382" name="Google Shape;382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4" name="Google Shape;384;p39"/>
          <p:cNvGrpSpPr/>
          <p:nvPr/>
        </p:nvGrpSpPr>
        <p:grpSpPr>
          <a:xfrm>
            <a:off x="3282276" y="1499745"/>
            <a:ext cx="391001" cy="264085"/>
            <a:chOff x="564675" y="1700625"/>
            <a:chExt cx="465200" cy="314200"/>
          </a:xfrm>
        </p:grpSpPr>
        <p:sp>
          <p:nvSpPr>
            <p:cNvPr id="385" name="Google Shape;385;p3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88" name="Google Shape;388;p39"/>
          <p:cNvGrpSpPr/>
          <p:nvPr/>
        </p:nvGrpSpPr>
        <p:grpSpPr>
          <a:xfrm>
            <a:off x="3847260" y="1435257"/>
            <a:ext cx="391001" cy="382827"/>
            <a:chOff x="1236875" y="1623900"/>
            <a:chExt cx="465200" cy="455475"/>
          </a:xfrm>
        </p:grpSpPr>
        <p:sp>
          <p:nvSpPr>
            <p:cNvPr id="389" name="Google Shape;389;p3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4424515" y="1443452"/>
            <a:ext cx="366458" cy="366437"/>
            <a:chOff x="1923675" y="1633650"/>
            <a:chExt cx="436000" cy="435975"/>
          </a:xfrm>
        </p:grpSpPr>
        <p:sp>
          <p:nvSpPr>
            <p:cNvPr id="397" name="Google Shape;397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3" name="Google Shape;403;p39"/>
          <p:cNvGrpSpPr/>
          <p:nvPr/>
        </p:nvGrpSpPr>
        <p:grpSpPr>
          <a:xfrm>
            <a:off x="4987966" y="1441918"/>
            <a:ext cx="369505" cy="369505"/>
            <a:chOff x="2594050" y="1631825"/>
            <a:chExt cx="439625" cy="439625"/>
          </a:xfrm>
        </p:grpSpPr>
        <p:sp>
          <p:nvSpPr>
            <p:cNvPr id="404" name="Google Shape;404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8" name="Google Shape;408;p39"/>
          <p:cNvSpPr/>
          <p:nvPr/>
        </p:nvSpPr>
        <p:spPr>
          <a:xfrm>
            <a:off x="5569424" y="14583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9" name="Google Shape;409;p39"/>
          <p:cNvGrpSpPr/>
          <p:nvPr/>
        </p:nvGrpSpPr>
        <p:grpSpPr>
          <a:xfrm>
            <a:off x="6152731" y="1414287"/>
            <a:ext cx="299911" cy="424768"/>
            <a:chOff x="3979850" y="1598950"/>
            <a:chExt cx="356825" cy="505375"/>
          </a:xfrm>
        </p:grpSpPr>
        <p:sp>
          <p:nvSpPr>
            <p:cNvPr id="410" name="Google Shape;410;p3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6670121" y="1505376"/>
            <a:ext cx="395098" cy="242589"/>
            <a:chOff x="4595425" y="1707325"/>
            <a:chExt cx="470075" cy="288625"/>
          </a:xfrm>
        </p:grpSpPr>
        <p:sp>
          <p:nvSpPr>
            <p:cNvPr id="413" name="Google Shape;413;p3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7254038" y="1446016"/>
            <a:ext cx="357234" cy="361310"/>
            <a:chOff x="5290150" y="1636700"/>
            <a:chExt cx="425025" cy="429875"/>
          </a:xfrm>
        </p:grpSpPr>
        <p:sp>
          <p:nvSpPr>
            <p:cNvPr id="419" name="Google Shape;419;p3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1" name="Google Shape;421;p39"/>
          <p:cNvGrpSpPr/>
          <p:nvPr/>
        </p:nvGrpSpPr>
        <p:grpSpPr>
          <a:xfrm>
            <a:off x="7817992" y="1435257"/>
            <a:ext cx="359272" cy="376691"/>
            <a:chOff x="5961125" y="1623900"/>
            <a:chExt cx="427450" cy="448175"/>
          </a:xfrm>
        </p:grpSpPr>
        <p:sp>
          <p:nvSpPr>
            <p:cNvPr id="422" name="Google Shape;422;p3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9" name="Google Shape;429;p39"/>
          <p:cNvGrpSpPr/>
          <p:nvPr/>
        </p:nvGrpSpPr>
        <p:grpSpPr>
          <a:xfrm>
            <a:off x="8370684" y="1444986"/>
            <a:ext cx="383835" cy="363369"/>
            <a:chOff x="6618700" y="1635475"/>
            <a:chExt cx="456675" cy="432325"/>
          </a:xfrm>
        </p:grpSpPr>
        <p:sp>
          <p:nvSpPr>
            <p:cNvPr id="430" name="Google Shape;430;p3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5" name="Google Shape;435;p39"/>
          <p:cNvGrpSpPr/>
          <p:nvPr/>
        </p:nvGrpSpPr>
        <p:grpSpPr>
          <a:xfrm>
            <a:off x="3325772" y="2028398"/>
            <a:ext cx="304009" cy="326513"/>
            <a:chOff x="616425" y="2329600"/>
            <a:chExt cx="361700" cy="388475"/>
          </a:xfrm>
        </p:grpSpPr>
        <p:sp>
          <p:nvSpPr>
            <p:cNvPr id="436" name="Google Shape;436;p3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4" name="Google Shape;444;p39"/>
          <p:cNvGrpSpPr/>
          <p:nvPr/>
        </p:nvGrpSpPr>
        <p:grpSpPr>
          <a:xfrm>
            <a:off x="3882582" y="2031466"/>
            <a:ext cx="320378" cy="320378"/>
            <a:chOff x="1278900" y="2333250"/>
            <a:chExt cx="381175" cy="381175"/>
          </a:xfrm>
        </p:grpSpPr>
        <p:sp>
          <p:nvSpPr>
            <p:cNvPr id="445" name="Google Shape;445;p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9" name="Google Shape;449;p39"/>
          <p:cNvGrpSpPr/>
          <p:nvPr/>
        </p:nvGrpSpPr>
        <p:grpSpPr>
          <a:xfrm>
            <a:off x="4447545" y="2031466"/>
            <a:ext cx="320399" cy="320378"/>
            <a:chOff x="1951075" y="2333250"/>
            <a:chExt cx="381200" cy="381175"/>
          </a:xfrm>
        </p:grpSpPr>
        <p:sp>
          <p:nvSpPr>
            <p:cNvPr id="450" name="Google Shape;450;p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4" name="Google Shape;454;p39"/>
          <p:cNvGrpSpPr/>
          <p:nvPr/>
        </p:nvGrpSpPr>
        <p:grpSpPr>
          <a:xfrm>
            <a:off x="5012529" y="2031466"/>
            <a:ext cx="320378" cy="320378"/>
            <a:chOff x="2623275" y="2333250"/>
            <a:chExt cx="381175" cy="381175"/>
          </a:xfrm>
        </p:grpSpPr>
        <p:sp>
          <p:nvSpPr>
            <p:cNvPr id="455" name="Google Shape;455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5652234" y="1976203"/>
            <a:ext cx="170937" cy="426827"/>
            <a:chOff x="3384375" y="2267500"/>
            <a:chExt cx="203375" cy="507825"/>
          </a:xfrm>
        </p:grpSpPr>
        <p:sp>
          <p:nvSpPr>
            <p:cNvPr id="460" name="Google Shape;460;p3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2" name="Google Shape;462;p39"/>
          <p:cNvGrpSpPr/>
          <p:nvPr/>
        </p:nvGrpSpPr>
        <p:grpSpPr>
          <a:xfrm>
            <a:off x="6797541" y="2030436"/>
            <a:ext cx="140237" cy="318339"/>
            <a:chOff x="4747025" y="2332025"/>
            <a:chExt cx="166850" cy="378750"/>
          </a:xfrm>
        </p:grpSpPr>
        <p:sp>
          <p:nvSpPr>
            <p:cNvPr id="463" name="Google Shape;463;p3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5" name="Google Shape;465;p39"/>
          <p:cNvGrpSpPr/>
          <p:nvPr/>
        </p:nvGrpSpPr>
        <p:grpSpPr>
          <a:xfrm>
            <a:off x="6230015" y="1978241"/>
            <a:ext cx="145343" cy="422729"/>
            <a:chOff x="4071800" y="2269925"/>
            <a:chExt cx="172925" cy="502950"/>
          </a:xfrm>
        </p:grpSpPr>
        <p:sp>
          <p:nvSpPr>
            <p:cNvPr id="466" name="Google Shape;466;p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8" name="Google Shape;468;p39"/>
          <p:cNvSpPr/>
          <p:nvPr/>
        </p:nvSpPr>
        <p:spPr>
          <a:xfrm>
            <a:off x="7272636" y="20228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9" name="Google Shape;469;p39"/>
          <p:cNvGrpSpPr/>
          <p:nvPr/>
        </p:nvGrpSpPr>
        <p:grpSpPr>
          <a:xfrm>
            <a:off x="7827721" y="2028902"/>
            <a:ext cx="345971" cy="325505"/>
            <a:chOff x="5972700" y="2330200"/>
            <a:chExt cx="411625" cy="387275"/>
          </a:xfrm>
        </p:grpSpPr>
        <p:sp>
          <p:nvSpPr>
            <p:cNvPr id="470" name="Google Shape;470;p3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2" name="Google Shape;472;p39"/>
          <p:cNvGrpSpPr/>
          <p:nvPr/>
        </p:nvGrpSpPr>
        <p:grpSpPr>
          <a:xfrm>
            <a:off x="3423018" y="2557031"/>
            <a:ext cx="109538" cy="399195"/>
            <a:chOff x="732125" y="2958550"/>
            <a:chExt cx="130325" cy="474950"/>
          </a:xfrm>
        </p:grpSpPr>
        <p:sp>
          <p:nvSpPr>
            <p:cNvPr id="473" name="Google Shape;473;p3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1" name="Google Shape;481;p39"/>
          <p:cNvSpPr/>
          <p:nvPr/>
        </p:nvSpPr>
        <p:spPr>
          <a:xfrm>
            <a:off x="4439938" y="25412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39"/>
          <p:cNvSpPr/>
          <p:nvPr/>
        </p:nvSpPr>
        <p:spPr>
          <a:xfrm>
            <a:off x="3918430" y="25412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3" name="Google Shape;483;p39"/>
          <p:cNvGrpSpPr/>
          <p:nvPr/>
        </p:nvGrpSpPr>
        <p:grpSpPr>
          <a:xfrm>
            <a:off x="4978762" y="2569827"/>
            <a:ext cx="387933" cy="367467"/>
            <a:chOff x="2583100" y="2973775"/>
            <a:chExt cx="461550" cy="437200"/>
          </a:xfrm>
        </p:grpSpPr>
        <p:sp>
          <p:nvSpPr>
            <p:cNvPr id="484" name="Google Shape;484;p3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86" name="Google Shape;486;p39"/>
          <p:cNvSpPr/>
          <p:nvPr/>
        </p:nvSpPr>
        <p:spPr>
          <a:xfrm>
            <a:off x="6689706" y="25786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7" name="Google Shape;487;p39"/>
          <p:cNvGrpSpPr/>
          <p:nvPr/>
        </p:nvGrpSpPr>
        <p:grpSpPr>
          <a:xfrm>
            <a:off x="7218211" y="2597984"/>
            <a:ext cx="435022" cy="323445"/>
            <a:chOff x="5247525" y="3007275"/>
            <a:chExt cx="517575" cy="384825"/>
          </a:xfrm>
        </p:grpSpPr>
        <p:sp>
          <p:nvSpPr>
            <p:cNvPr id="488" name="Google Shape;488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0" name="Google Shape;490;p39"/>
          <p:cNvGrpSpPr/>
          <p:nvPr/>
        </p:nvGrpSpPr>
        <p:grpSpPr>
          <a:xfrm>
            <a:off x="6129197" y="2579556"/>
            <a:ext cx="342882" cy="350068"/>
            <a:chOff x="3951850" y="2985350"/>
            <a:chExt cx="407950" cy="416500"/>
          </a:xfrm>
        </p:grpSpPr>
        <p:sp>
          <p:nvSpPr>
            <p:cNvPr id="491" name="Google Shape;491;p3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95" name="Google Shape;495;p39"/>
          <p:cNvGrpSpPr/>
          <p:nvPr/>
        </p:nvGrpSpPr>
        <p:grpSpPr>
          <a:xfrm>
            <a:off x="3285869" y="3169104"/>
            <a:ext cx="397136" cy="305017"/>
            <a:chOff x="568950" y="3686775"/>
            <a:chExt cx="472500" cy="362900"/>
          </a:xfrm>
        </p:grpSpPr>
        <p:sp>
          <p:nvSpPr>
            <p:cNvPr id="496" name="Google Shape;496;p3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9" name="Google Shape;499;p39"/>
          <p:cNvSpPr/>
          <p:nvPr/>
        </p:nvSpPr>
        <p:spPr>
          <a:xfrm>
            <a:off x="7862711" y="25622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00" name="Google Shape;500;p39"/>
          <p:cNvGrpSpPr/>
          <p:nvPr/>
        </p:nvGrpSpPr>
        <p:grpSpPr>
          <a:xfrm>
            <a:off x="3853921" y="3194697"/>
            <a:ext cx="377700" cy="253852"/>
            <a:chOff x="1244800" y="3717225"/>
            <a:chExt cx="449375" cy="302025"/>
          </a:xfrm>
        </p:grpSpPr>
        <p:sp>
          <p:nvSpPr>
            <p:cNvPr id="501" name="Google Shape;501;p3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7" name="Google Shape;507;p39"/>
          <p:cNvGrpSpPr/>
          <p:nvPr/>
        </p:nvGrpSpPr>
        <p:grpSpPr>
          <a:xfrm>
            <a:off x="4424011" y="3175239"/>
            <a:ext cx="367467" cy="287115"/>
            <a:chOff x="1923075" y="3694075"/>
            <a:chExt cx="437200" cy="341600"/>
          </a:xfrm>
        </p:grpSpPr>
        <p:sp>
          <p:nvSpPr>
            <p:cNvPr id="508" name="Google Shape;508;p3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4992567" y="3170638"/>
            <a:ext cx="360301" cy="295814"/>
            <a:chOff x="2599525" y="3688600"/>
            <a:chExt cx="428675" cy="351950"/>
          </a:xfrm>
        </p:grpSpPr>
        <p:sp>
          <p:nvSpPr>
            <p:cNvPr id="518" name="Google Shape;518;p3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1" name="Google Shape;521;p39"/>
          <p:cNvGrpSpPr/>
          <p:nvPr/>
        </p:nvGrpSpPr>
        <p:grpSpPr>
          <a:xfrm>
            <a:off x="5574950" y="3150171"/>
            <a:ext cx="333700" cy="329077"/>
            <a:chOff x="3292425" y="3664250"/>
            <a:chExt cx="397025" cy="391525"/>
          </a:xfrm>
        </p:grpSpPr>
        <p:sp>
          <p:nvSpPr>
            <p:cNvPr id="522" name="Google Shape;522;p3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5" name="Google Shape;525;p39"/>
          <p:cNvGrpSpPr/>
          <p:nvPr/>
        </p:nvGrpSpPr>
        <p:grpSpPr>
          <a:xfrm>
            <a:off x="6112807" y="3192638"/>
            <a:ext cx="369526" cy="268183"/>
            <a:chOff x="3932350" y="3714775"/>
            <a:chExt cx="439650" cy="319075"/>
          </a:xfrm>
        </p:grpSpPr>
        <p:sp>
          <p:nvSpPr>
            <p:cNvPr id="526" name="Google Shape;526;p3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1" name="Google Shape;531;p39"/>
          <p:cNvGrpSpPr/>
          <p:nvPr/>
        </p:nvGrpSpPr>
        <p:grpSpPr>
          <a:xfrm>
            <a:off x="6677791" y="3192638"/>
            <a:ext cx="369505" cy="268183"/>
            <a:chOff x="4604550" y="3714775"/>
            <a:chExt cx="439625" cy="319075"/>
          </a:xfrm>
        </p:grpSpPr>
        <p:sp>
          <p:nvSpPr>
            <p:cNvPr id="532" name="Google Shape;532;p3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34" name="Google Shape;534;p39"/>
          <p:cNvGrpSpPr/>
          <p:nvPr/>
        </p:nvGrpSpPr>
        <p:grpSpPr>
          <a:xfrm>
            <a:off x="7256076" y="3165006"/>
            <a:ext cx="353136" cy="313738"/>
            <a:chOff x="5292575" y="3681900"/>
            <a:chExt cx="420150" cy="373275"/>
          </a:xfrm>
        </p:grpSpPr>
        <p:sp>
          <p:nvSpPr>
            <p:cNvPr id="535" name="Google Shape;535;p3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2" name="Google Shape;542;p39"/>
          <p:cNvGrpSpPr/>
          <p:nvPr/>
        </p:nvGrpSpPr>
        <p:grpSpPr>
          <a:xfrm>
            <a:off x="7801098" y="3125082"/>
            <a:ext cx="393060" cy="393060"/>
            <a:chOff x="5941025" y="3634400"/>
            <a:chExt cx="467650" cy="467650"/>
          </a:xfrm>
        </p:grpSpPr>
        <p:sp>
          <p:nvSpPr>
            <p:cNvPr id="543" name="Google Shape;543;p3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9" name="Google Shape;549;p39"/>
          <p:cNvGrpSpPr/>
          <p:nvPr/>
        </p:nvGrpSpPr>
        <p:grpSpPr>
          <a:xfrm>
            <a:off x="8391171" y="3150171"/>
            <a:ext cx="342882" cy="342903"/>
            <a:chOff x="6643075" y="3664250"/>
            <a:chExt cx="407950" cy="407975"/>
          </a:xfrm>
        </p:grpSpPr>
        <p:sp>
          <p:nvSpPr>
            <p:cNvPr id="550" name="Google Shape;550;p3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3292005" y="3700825"/>
            <a:ext cx="371564" cy="371543"/>
            <a:chOff x="576250" y="4319400"/>
            <a:chExt cx="442075" cy="442050"/>
          </a:xfrm>
        </p:grpSpPr>
        <p:sp>
          <p:nvSpPr>
            <p:cNvPr id="553" name="Google Shape;553;p3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7" name="Google Shape;557;p39"/>
          <p:cNvSpPr/>
          <p:nvPr/>
        </p:nvSpPr>
        <p:spPr>
          <a:xfrm>
            <a:off x="3841668" y="37731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39"/>
          <p:cNvSpPr/>
          <p:nvPr/>
        </p:nvSpPr>
        <p:spPr>
          <a:xfrm>
            <a:off x="6132391" y="37163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9"/>
          <p:cNvSpPr/>
          <p:nvPr/>
        </p:nvSpPr>
        <p:spPr>
          <a:xfrm>
            <a:off x="5567386" y="37377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0" name="Google Shape;560;p39"/>
          <p:cNvSpPr/>
          <p:nvPr/>
        </p:nvSpPr>
        <p:spPr>
          <a:xfrm>
            <a:off x="6695863" y="37147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1" name="Google Shape;561;p39"/>
          <p:cNvGrpSpPr/>
          <p:nvPr/>
        </p:nvGrpSpPr>
        <p:grpSpPr>
          <a:xfrm>
            <a:off x="7235610" y="3719757"/>
            <a:ext cx="394068" cy="325505"/>
            <a:chOff x="5268225" y="4341925"/>
            <a:chExt cx="468850" cy="387275"/>
          </a:xfrm>
        </p:grpSpPr>
        <p:sp>
          <p:nvSpPr>
            <p:cNvPr id="562" name="Google Shape;562;p3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0" name="Google Shape;570;p39"/>
          <p:cNvGrpSpPr/>
          <p:nvPr/>
        </p:nvGrpSpPr>
        <p:grpSpPr>
          <a:xfrm>
            <a:off x="7820556" y="3709524"/>
            <a:ext cx="354145" cy="354145"/>
            <a:chOff x="5964175" y="4329750"/>
            <a:chExt cx="421350" cy="421350"/>
          </a:xfrm>
        </p:grpSpPr>
        <p:sp>
          <p:nvSpPr>
            <p:cNvPr id="571" name="Google Shape;571;p3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3856464" y="4274508"/>
            <a:ext cx="372594" cy="360301"/>
            <a:chOff x="1247825" y="5001950"/>
            <a:chExt cx="443300" cy="428675"/>
          </a:xfrm>
        </p:grpSpPr>
        <p:sp>
          <p:nvSpPr>
            <p:cNvPr id="574" name="Google Shape;574;p3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4454710" y="4256585"/>
            <a:ext cx="306068" cy="389992"/>
            <a:chOff x="1959600" y="4980625"/>
            <a:chExt cx="364150" cy="464000"/>
          </a:xfrm>
        </p:grpSpPr>
        <p:sp>
          <p:nvSpPr>
            <p:cNvPr id="581" name="Google Shape;581;p3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88" name="Google Shape;588;p39"/>
          <p:cNvGrpSpPr/>
          <p:nvPr/>
        </p:nvGrpSpPr>
        <p:grpSpPr>
          <a:xfrm>
            <a:off x="4997190" y="4271440"/>
            <a:ext cx="351077" cy="360806"/>
            <a:chOff x="2605025" y="4998300"/>
            <a:chExt cx="417700" cy="429275"/>
          </a:xfrm>
        </p:grpSpPr>
        <p:sp>
          <p:nvSpPr>
            <p:cNvPr id="589" name="Google Shape;589;p3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2" name="Google Shape;592;p39"/>
          <p:cNvGrpSpPr/>
          <p:nvPr/>
        </p:nvGrpSpPr>
        <p:grpSpPr>
          <a:xfrm>
            <a:off x="5527882" y="4274508"/>
            <a:ext cx="419662" cy="349543"/>
            <a:chOff x="3236425" y="5001950"/>
            <a:chExt cx="499300" cy="415875"/>
          </a:xfrm>
        </p:grpSpPr>
        <p:sp>
          <p:nvSpPr>
            <p:cNvPr id="593" name="Google Shape;593;p3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6143002" y="4256585"/>
            <a:ext cx="319369" cy="380263"/>
            <a:chOff x="3968275" y="4980625"/>
            <a:chExt cx="379975" cy="452425"/>
          </a:xfrm>
        </p:grpSpPr>
        <p:sp>
          <p:nvSpPr>
            <p:cNvPr id="600" name="Google Shape;600;p3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7798535" y="4341538"/>
            <a:ext cx="404323" cy="220085"/>
            <a:chOff x="5937975" y="5081700"/>
            <a:chExt cx="481050" cy="261850"/>
          </a:xfrm>
        </p:grpSpPr>
        <p:sp>
          <p:nvSpPr>
            <p:cNvPr id="604" name="Google Shape;604;p3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7" name="Google Shape;607;p39"/>
          <p:cNvGrpSpPr/>
          <p:nvPr/>
        </p:nvGrpSpPr>
        <p:grpSpPr>
          <a:xfrm>
            <a:off x="8416743" y="4299072"/>
            <a:ext cx="290183" cy="333679"/>
            <a:chOff x="6673500" y="5031175"/>
            <a:chExt cx="345250" cy="397000"/>
          </a:xfrm>
        </p:grpSpPr>
        <p:sp>
          <p:nvSpPr>
            <p:cNvPr id="608" name="Google Shape;608;p3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3" name="Google Shape;613;p39"/>
          <p:cNvGrpSpPr/>
          <p:nvPr/>
        </p:nvGrpSpPr>
        <p:grpSpPr>
          <a:xfrm>
            <a:off x="6108730" y="323717"/>
            <a:ext cx="387933" cy="345971"/>
            <a:chOff x="3927500" y="301425"/>
            <a:chExt cx="461550" cy="411625"/>
          </a:xfrm>
        </p:grpSpPr>
        <p:sp>
          <p:nvSpPr>
            <p:cNvPr id="614" name="Google Shape;614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41" name="Google Shape;641;p39"/>
          <p:cNvGrpSpPr/>
          <p:nvPr/>
        </p:nvGrpSpPr>
        <p:grpSpPr>
          <a:xfrm>
            <a:off x="8396277" y="330378"/>
            <a:ext cx="332670" cy="332670"/>
            <a:chOff x="6649150" y="309350"/>
            <a:chExt cx="395800" cy="395800"/>
          </a:xfrm>
        </p:grpSpPr>
        <p:sp>
          <p:nvSpPr>
            <p:cNvPr id="642" name="Google Shape;642;p3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65" name="Google Shape;665;p39"/>
          <p:cNvGrpSpPr/>
          <p:nvPr/>
        </p:nvGrpSpPr>
        <p:grpSpPr>
          <a:xfrm>
            <a:off x="7828730" y="338048"/>
            <a:ext cx="337797" cy="319873"/>
            <a:chOff x="5973900" y="318475"/>
            <a:chExt cx="401900" cy="380575"/>
          </a:xfrm>
        </p:grpSpPr>
        <p:sp>
          <p:nvSpPr>
            <p:cNvPr id="666" name="Google Shape;666;p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0" name="Google Shape;680;p39"/>
          <p:cNvGrpSpPr/>
          <p:nvPr/>
        </p:nvGrpSpPr>
        <p:grpSpPr>
          <a:xfrm>
            <a:off x="3873883" y="851341"/>
            <a:ext cx="342882" cy="418128"/>
            <a:chOff x="1268550" y="929175"/>
            <a:chExt cx="407950" cy="497475"/>
          </a:xfrm>
        </p:grpSpPr>
        <p:sp>
          <p:nvSpPr>
            <p:cNvPr id="681" name="Google Shape;681;p3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4" name="Google Shape;684;p39"/>
          <p:cNvGrpSpPr/>
          <p:nvPr/>
        </p:nvGrpSpPr>
        <p:grpSpPr>
          <a:xfrm>
            <a:off x="8359947" y="867205"/>
            <a:ext cx="405331" cy="388962"/>
            <a:chOff x="6605925" y="948050"/>
            <a:chExt cx="482250" cy="462775"/>
          </a:xfrm>
        </p:grpSpPr>
        <p:sp>
          <p:nvSpPr>
            <p:cNvPr id="685" name="Google Shape;685;p3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1" name="Google Shape;691;p39"/>
          <p:cNvGrpSpPr/>
          <p:nvPr/>
        </p:nvGrpSpPr>
        <p:grpSpPr>
          <a:xfrm>
            <a:off x="8454629" y="2019174"/>
            <a:ext cx="215966" cy="342399"/>
            <a:chOff x="6718575" y="2318625"/>
            <a:chExt cx="256950" cy="407375"/>
          </a:xfrm>
        </p:grpSpPr>
        <p:sp>
          <p:nvSpPr>
            <p:cNvPr id="692" name="Google Shape;692;p3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0" name="Google Shape;700;p39"/>
          <p:cNvGrpSpPr/>
          <p:nvPr/>
        </p:nvGrpSpPr>
        <p:grpSpPr>
          <a:xfrm>
            <a:off x="5556018" y="2646082"/>
            <a:ext cx="363369" cy="221115"/>
            <a:chOff x="3269900" y="3064500"/>
            <a:chExt cx="432325" cy="263075"/>
          </a:xfrm>
        </p:grpSpPr>
        <p:sp>
          <p:nvSpPr>
            <p:cNvPr id="701" name="Google Shape;701;p3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4" name="Google Shape;704;p39"/>
          <p:cNvGrpSpPr/>
          <p:nvPr/>
        </p:nvGrpSpPr>
        <p:grpSpPr>
          <a:xfrm>
            <a:off x="8430044" y="2578526"/>
            <a:ext cx="265115" cy="372594"/>
            <a:chOff x="6689325" y="2984125"/>
            <a:chExt cx="315425" cy="443300"/>
          </a:xfrm>
        </p:grpSpPr>
        <p:sp>
          <p:nvSpPr>
            <p:cNvPr id="705" name="Google Shape;705;p3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0" name="Google Shape;710;p39"/>
          <p:cNvGrpSpPr/>
          <p:nvPr/>
        </p:nvGrpSpPr>
        <p:grpSpPr>
          <a:xfrm>
            <a:off x="4478770" y="3673194"/>
            <a:ext cx="256416" cy="414535"/>
            <a:chOff x="1988225" y="4286525"/>
            <a:chExt cx="305075" cy="493200"/>
          </a:xfrm>
        </p:grpSpPr>
        <p:sp>
          <p:nvSpPr>
            <p:cNvPr id="711" name="Google Shape;711;p3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8" name="Google Shape;718;p39"/>
          <p:cNvGrpSpPr/>
          <p:nvPr/>
        </p:nvGrpSpPr>
        <p:grpSpPr>
          <a:xfrm>
            <a:off x="5022762" y="3702359"/>
            <a:ext cx="309640" cy="392030"/>
            <a:chOff x="2635450" y="4321225"/>
            <a:chExt cx="368400" cy="466425"/>
          </a:xfrm>
        </p:grpSpPr>
        <p:sp>
          <p:nvSpPr>
            <p:cNvPr id="719" name="Google Shape;719;p3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5" name="Google Shape;725;p39"/>
          <p:cNvGrpSpPr/>
          <p:nvPr/>
        </p:nvGrpSpPr>
        <p:grpSpPr>
          <a:xfrm>
            <a:off x="8391171" y="3692630"/>
            <a:ext cx="342882" cy="383835"/>
            <a:chOff x="6643075" y="4309650"/>
            <a:chExt cx="407950" cy="456675"/>
          </a:xfrm>
        </p:grpSpPr>
        <p:sp>
          <p:nvSpPr>
            <p:cNvPr id="726" name="Google Shape;726;p3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5" name="Google Shape;735;p39"/>
          <p:cNvGrpSpPr/>
          <p:nvPr/>
        </p:nvGrpSpPr>
        <p:grpSpPr>
          <a:xfrm>
            <a:off x="7206444" y="4234585"/>
            <a:ext cx="452420" cy="433992"/>
            <a:chOff x="5233525" y="4954450"/>
            <a:chExt cx="538275" cy="516350"/>
          </a:xfrm>
        </p:grpSpPr>
        <p:sp>
          <p:nvSpPr>
            <p:cNvPr id="736" name="Google Shape;736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7" name="Google Shape;747;p39"/>
          <p:cNvGrpSpPr/>
          <p:nvPr/>
        </p:nvGrpSpPr>
        <p:grpSpPr>
          <a:xfrm>
            <a:off x="6637363" y="4242254"/>
            <a:ext cx="460615" cy="418653"/>
            <a:chOff x="4556450" y="4963575"/>
            <a:chExt cx="548025" cy="498100"/>
          </a:xfrm>
        </p:grpSpPr>
        <p:sp>
          <p:nvSpPr>
            <p:cNvPr id="748" name="Google Shape;748;p3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3" name="Google Shape;753;p39"/>
          <p:cNvGrpSpPr/>
          <p:nvPr/>
        </p:nvGrpSpPr>
        <p:grpSpPr>
          <a:xfrm>
            <a:off x="3254645" y="4332839"/>
            <a:ext cx="445255" cy="246182"/>
            <a:chOff x="531800" y="5071350"/>
            <a:chExt cx="529750" cy="292900"/>
          </a:xfrm>
        </p:grpSpPr>
        <p:sp>
          <p:nvSpPr>
            <p:cNvPr id="754" name="Google Shape;754;p3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1" name="Google Shape;761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  <p:sp>
        <p:nvSpPr>
          <p:cNvPr id="762" name="Google Shape;762;p39"/>
          <p:cNvSpPr txBox="1"/>
          <p:nvPr/>
        </p:nvSpPr>
        <p:spPr>
          <a:xfrm>
            <a:off x="495575" y="1196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SlidesCarnival icons are editable shapes</a:t>
            </a:r>
            <a:r>
              <a:rPr lang="en" sz="9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This means that you can:</a:t>
            </a: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Roboto"/>
              <a:buChar char="●"/>
            </a:pPr>
            <a:r>
              <a:rPr lang="en" sz="9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Resize them without losing quality.</a:t>
            </a: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900"/>
              <a:buFont typeface="Roboto"/>
              <a:buChar char="●"/>
            </a:pPr>
            <a:r>
              <a:rPr lang="en" sz="9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Change line color, width and style.</a:t>
            </a: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Isn’t that nice? :)</a:t>
            </a: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3" name="Google Shape;763;p39"/>
          <p:cNvGrpSpPr/>
          <p:nvPr/>
        </p:nvGrpSpPr>
        <p:grpSpPr>
          <a:xfrm>
            <a:off x="1490894" y="2688175"/>
            <a:ext cx="433992" cy="422729"/>
            <a:chOff x="5916675" y="927975"/>
            <a:chExt cx="516350" cy="502950"/>
          </a:xfrm>
        </p:grpSpPr>
        <p:sp>
          <p:nvSpPr>
            <p:cNvPr id="764" name="Google Shape;764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6" name="Google Shape;766;p39"/>
          <p:cNvGrpSpPr/>
          <p:nvPr/>
        </p:nvGrpSpPr>
        <p:grpSpPr>
          <a:xfrm>
            <a:off x="606914" y="3394077"/>
            <a:ext cx="1079481" cy="1051467"/>
            <a:chOff x="5916675" y="927975"/>
            <a:chExt cx="516350" cy="502950"/>
          </a:xfrm>
        </p:grpSpPr>
        <p:sp>
          <p:nvSpPr>
            <p:cNvPr id="767" name="Google Shape;767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69" name="Google Shape;769;p39"/>
          <p:cNvGrpSpPr/>
          <p:nvPr/>
        </p:nvGrpSpPr>
        <p:grpSpPr>
          <a:xfrm>
            <a:off x="607057" y="2688175"/>
            <a:ext cx="433992" cy="422729"/>
            <a:chOff x="5916675" y="927975"/>
            <a:chExt cx="516350" cy="502950"/>
          </a:xfrm>
        </p:grpSpPr>
        <p:sp>
          <p:nvSpPr>
            <p:cNvPr id="770" name="Google Shape;770;p3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72" name="Google Shape;772;p39"/>
          <p:cNvSpPr/>
          <p:nvPr/>
        </p:nvSpPr>
        <p:spPr>
          <a:xfrm>
            <a:off x="1683055" y="29245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3" name="Google Shape;773;p39"/>
          <p:cNvSpPr/>
          <p:nvPr/>
        </p:nvSpPr>
        <p:spPr>
          <a:xfrm>
            <a:off x="799218" y="29245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4" name="Google Shape;774;p39"/>
          <p:cNvSpPr/>
          <p:nvPr/>
        </p:nvSpPr>
        <p:spPr>
          <a:xfrm>
            <a:off x="1084753" y="3982090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0"/>
          <p:cNvSpPr txBox="1"/>
          <p:nvPr/>
        </p:nvSpPr>
        <p:spPr>
          <a:xfrm>
            <a:off x="2392450" y="990475"/>
            <a:ext cx="62871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Now you can use any emoji as an icon!</a:t>
            </a: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And of course it resizes without losing quality and you can change the color.</a:t>
            </a: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How? Follow Google instructions </a:t>
            </a:r>
            <a:r>
              <a:rPr lang="en" u="sng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https://twitter.com/googledocs/status/730087240156643328</a:t>
            </a: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40"/>
          <p:cNvSpPr txBox="1"/>
          <p:nvPr/>
        </p:nvSpPr>
        <p:spPr>
          <a:xfrm>
            <a:off x="1036700" y="2450450"/>
            <a:ext cx="7642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222222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8700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 and many more...</a:t>
            </a:r>
            <a:endParaRPr sz="2400" dirty="0">
              <a:solidFill>
                <a:srgbClr val="FF8700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40"/>
          <p:cNvSpPr txBox="1"/>
          <p:nvPr/>
        </p:nvSpPr>
        <p:spPr>
          <a:xfrm>
            <a:off x="877575" y="932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8700"/>
                </a:solidFill>
              </a:rPr>
              <a:t>😉</a:t>
            </a:r>
            <a:endParaRPr sz="9600" dirty="0">
              <a:solidFill>
                <a:srgbClr val="FF8700"/>
              </a:solidFill>
            </a:endParaRPr>
          </a:p>
        </p:txBody>
      </p:sp>
      <p:sp>
        <p:nvSpPr>
          <p:cNvPr id="782" name="Google Shape;782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METHODOLOGY – DATA &amp; TOOLS</a:t>
            </a:r>
            <a:endParaRPr sz="2600" dirty="0"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3DB66CA-AF55-E748-BD75-1DA588781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900" y="1467875"/>
            <a:ext cx="7652034" cy="2618667"/>
          </a:xfrm>
        </p:spPr>
        <p:txBody>
          <a:bodyPr/>
          <a:lstStyle/>
          <a:p>
            <a:pPr fontAlgn="base">
              <a:buClr>
                <a:schemeClr val="tx1"/>
              </a:buClr>
            </a:pPr>
            <a:r>
              <a:rPr lang="en-US" sz="2000" dirty="0"/>
              <a:t>Dataset – IBM HR Analytics Employee Attrition &amp; Performance</a:t>
            </a:r>
            <a:r>
              <a:rPr lang="en-US" sz="2000" baseline="-25000" dirty="0"/>
              <a:t>3</a:t>
            </a:r>
          </a:p>
          <a:p>
            <a:pPr fontAlgn="base">
              <a:buClr>
                <a:schemeClr val="tx1"/>
              </a:buClr>
            </a:pPr>
            <a:r>
              <a:rPr lang="en-US" sz="2000" dirty="0"/>
              <a:t>Compare ROC/AUC scores across multiple classification models</a:t>
            </a:r>
          </a:p>
          <a:p>
            <a:pPr fontAlgn="base">
              <a:buClr>
                <a:schemeClr val="tx1"/>
              </a:buClr>
            </a:pPr>
            <a:r>
              <a:rPr lang="en-US" sz="2000" dirty="0"/>
              <a:t>Focus on Recall (Sensitivity) = TP / (TP + FN) </a:t>
            </a:r>
          </a:p>
          <a:p>
            <a:pPr fontAlgn="base">
              <a:buClr>
                <a:schemeClr val="tx1"/>
              </a:buClr>
            </a:pPr>
            <a:r>
              <a:rPr lang="en-US" sz="2000" dirty="0"/>
              <a:t>Tableau/Flask </a:t>
            </a:r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baseline="-250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7F1C5E-8362-F04F-99D2-126CEFD8B579}"/>
              </a:ext>
            </a:extLst>
          </p:cNvPr>
          <p:cNvSpPr txBox="1"/>
          <p:nvPr/>
        </p:nvSpPr>
        <p:spPr>
          <a:xfrm>
            <a:off x="8246934" y="4684217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3. Kaggle</a:t>
            </a:r>
          </a:p>
        </p:txBody>
      </p:sp>
    </p:spTree>
    <p:extLst>
      <p:ext uri="{BB962C8B-B14F-4D97-AF65-F5344CB8AC3E}">
        <p14:creationId xmlns:p14="http://schemas.microsoft.com/office/powerpoint/2010/main" val="13666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906A19D-E096-8741-B746-838AD0F3D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2888" y="47502"/>
            <a:ext cx="5562763" cy="4358798"/>
          </a:xfrm>
          <a:prstGeom prst="rect">
            <a:avLst/>
          </a:prstGeom>
        </p:spPr>
      </p:pic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16E6-6792-444B-A235-3FB388FEE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SzPts val="2400"/>
            </a:pPr>
            <a:r>
              <a:rPr lang="en-US" sz="2600" dirty="0">
                <a:latin typeface="Dosis"/>
                <a:sym typeface="Dosis"/>
              </a:rPr>
              <a:t>BASELINE ROC/AUC CURVE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5A31BF-C3F9-404A-907E-25986B7356EE}"/>
              </a:ext>
            </a:extLst>
          </p:cNvPr>
          <p:cNvSpPr/>
          <p:nvPr/>
        </p:nvSpPr>
        <p:spPr>
          <a:xfrm>
            <a:off x="4239485" y="2363188"/>
            <a:ext cx="2980706" cy="653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9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16E6-6792-444B-A235-3FB388FEE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SzPts val="2400"/>
            </a:pPr>
            <a:r>
              <a:rPr lang="en-US" sz="2600" dirty="0">
                <a:latin typeface="Dosis"/>
                <a:sym typeface="Dosis"/>
              </a:rPr>
              <a:t>RANDOMFORESTCLASSIFIER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F0A37B0-6F65-504D-83DF-EDDC583AC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2155" y="0"/>
            <a:ext cx="5839691" cy="43797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437DB0-190B-1C44-800E-E4E1AE2D37AF}"/>
              </a:ext>
            </a:extLst>
          </p:cNvPr>
          <p:cNvCxnSpPr>
            <a:cxnSpLocks/>
          </p:cNvCxnSpPr>
          <p:nvPr/>
        </p:nvCxnSpPr>
        <p:spPr>
          <a:xfrm>
            <a:off x="2470069" y="3515095"/>
            <a:ext cx="496388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32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EABD0C-04D5-F144-AFDB-5D0ECC718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dirty="0">
                <a:latin typeface="Dosis"/>
              </a:rPr>
              <a:t>TABLEAU EDA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07ACA-5753-CB41-BA4D-9B756FDA20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4" name="EDA.mov">
            <a:hlinkClick r:id="" action="ppaction://media"/>
            <a:extLst>
              <a:ext uri="{FF2B5EF4-FFF2-40B4-BE49-F238E27FC236}">
                <a16:creationId xmlns:a16="http://schemas.microsoft.com/office/drawing/2014/main" id="{E0F1AA9C-1651-3B43-B803-6EA805480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9168" y="209549"/>
            <a:ext cx="6571813" cy="41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2397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METHODOLOGY - STEPS</a:t>
            </a:r>
            <a:endParaRPr sz="2600" dirty="0"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FC406-7E56-D44F-96DD-03ADA9C2A702}"/>
              </a:ext>
            </a:extLst>
          </p:cNvPr>
          <p:cNvSpPr txBox="1"/>
          <p:nvPr/>
        </p:nvSpPr>
        <p:spPr>
          <a:xfrm>
            <a:off x="3538847" y="84314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B5B5C69-3E2E-D647-B248-A4EDC6E92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900" y="1467875"/>
            <a:ext cx="7652034" cy="2618667"/>
          </a:xfrm>
        </p:spPr>
        <p:txBody>
          <a:bodyPr/>
          <a:lstStyle/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dirty="0"/>
          </a:p>
          <a:p>
            <a:pPr fontAlgn="base">
              <a:buClr>
                <a:schemeClr val="tx1"/>
              </a:buClr>
            </a:pPr>
            <a:endParaRPr lang="en-US" sz="2000" baseline="-250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1F872E-801E-D84B-B151-0643D4731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664240"/>
              </p:ext>
            </p:extLst>
          </p:nvPr>
        </p:nvGraphicFramePr>
        <p:xfrm>
          <a:off x="747300" y="1620275"/>
          <a:ext cx="7652034" cy="26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99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BCC5021-0165-4E4C-A234-9DC5812944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2D1EF1-808D-D04D-B85F-239AF6EB4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949A1BF-51A4-984C-82C2-85ED7FF599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6A511FC-9543-7142-91BB-FE2DAAE70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2578</TotalTime>
  <Words>1438</Words>
  <Application>Microsoft Macintosh PowerPoint</Application>
  <PresentationFormat>On-screen Show (16:9)</PresentationFormat>
  <Paragraphs>312</Paragraphs>
  <Slides>48</Slides>
  <Notes>42</Notes>
  <HiddenSlides>22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Roboto</vt:lpstr>
      <vt:lpstr>Arial</vt:lpstr>
      <vt:lpstr>Dosis</vt:lpstr>
      <vt:lpstr>William template</vt:lpstr>
      <vt:lpstr>CLASSIFICATION:  EMPLOYEE CHURN </vt:lpstr>
      <vt:lpstr>MOTIVATION </vt:lpstr>
      <vt:lpstr>PowerPoint Presentation</vt:lpstr>
      <vt:lpstr>OBJECTIVE AND GOALS</vt:lpstr>
      <vt:lpstr>METHODOLOGY – DATA &amp; TOOLS</vt:lpstr>
      <vt:lpstr>PowerPoint Presentation</vt:lpstr>
      <vt:lpstr>PowerPoint Presentation</vt:lpstr>
      <vt:lpstr>PowerPoint Presentation</vt:lpstr>
      <vt:lpstr>METHODOLOGY - STEPS</vt:lpstr>
      <vt:lpstr>RESULTS - MODEL</vt:lpstr>
      <vt:lpstr>RESULTS ON TEST SET</vt:lpstr>
      <vt:lpstr>RESULTS – FLASK APP</vt:lpstr>
      <vt:lpstr>CONCLUSION</vt:lpstr>
      <vt:lpstr>THANKS!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HELLO!</vt:lpstr>
      <vt:lpstr>PowerPoint Presentation</vt:lpstr>
      <vt:lpstr>This is a slide title</vt:lpstr>
      <vt:lpstr>You can also split your content</vt:lpstr>
      <vt:lpstr>PowerPoint Presentation</vt:lpstr>
      <vt:lpstr>In two or three columns</vt:lpstr>
      <vt:lpstr>Want big impact? USE BIG IMAGE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APPENDIX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CLASSIFICATION: PREDICTING  EMPLOYEE ATTRITION</dc:title>
  <cp:lastModifiedBy>carissa sosa</cp:lastModifiedBy>
  <cp:revision>64</cp:revision>
  <dcterms:modified xsi:type="dcterms:W3CDTF">2019-11-01T22:41:25Z</dcterms:modified>
</cp:coreProperties>
</file>